
<file path=[Content_Types].xml><?xml version="1.0" encoding="utf-8"?>
<Types xmlns="http://schemas.openxmlformats.org/package/2006/content-types">
  <Default Extension="jpeg" ContentType="image/jpeg"/>
  <Default Extension="JPG" ContentType="image/.jpg"/>
  <Default Extension="gif" ContentType="image/gif"/>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9" r:id="rId3"/>
    <p:sldId id="440" r:id="rId5"/>
    <p:sldId id="438" r:id="rId6"/>
    <p:sldId id="442" r:id="rId7"/>
    <p:sldId id="265" r:id="rId8"/>
    <p:sldId id="372" r:id="rId9"/>
    <p:sldId id="268" r:id="rId10"/>
    <p:sldId id="271" r:id="rId11"/>
    <p:sldId id="274" r:id="rId12"/>
    <p:sldId id="277" r:id="rId13"/>
    <p:sldId id="280" r:id="rId14"/>
    <p:sldId id="283" r:id="rId15"/>
    <p:sldId id="289" r:id="rId16"/>
    <p:sldId id="292" r:id="rId17"/>
    <p:sldId id="295" r:id="rId18"/>
    <p:sldId id="298" r:id="rId19"/>
    <p:sldId id="410" r:id="rId20"/>
    <p:sldId id="301" r:id="rId21"/>
    <p:sldId id="304" r:id="rId22"/>
    <p:sldId id="307" r:id="rId23"/>
    <p:sldId id="310" r:id="rId24"/>
    <p:sldId id="313" r:id="rId25"/>
    <p:sldId id="316" r:id="rId26"/>
    <p:sldId id="319" r:id="rId27"/>
    <p:sldId id="322" r:id="rId28"/>
    <p:sldId id="325" r:id="rId29"/>
    <p:sldId id="328" r:id="rId30"/>
    <p:sldId id="331" r:id="rId31"/>
    <p:sldId id="334" r:id="rId32"/>
    <p:sldId id="337" r:id="rId33"/>
    <p:sldId id="405" r:id="rId34"/>
    <p:sldId id="343" r:id="rId35"/>
    <p:sldId id="363" r:id="rId36"/>
    <p:sldId id="364" r:id="rId37"/>
    <p:sldId id="362" r:id="rId38"/>
    <p:sldId id="366" r:id="rId39"/>
    <p:sldId id="352" r:id="rId40"/>
    <p:sldId id="355" r:id="rId41"/>
    <p:sldId id="358" r:id="rId42"/>
    <p:sldId id="406" r:id="rId43"/>
    <p:sldId id="407" r:id="rId44"/>
    <p:sldId id="408" r:id="rId45"/>
    <p:sldId id="409" r:id="rId46"/>
  </p:sldIdLst>
  <p:sldSz cx="9144000" cy="5143500" type="screen16x9"/>
  <p:notesSz cx="6858000" cy="9144000"/>
  <p:custDataLst>
    <p:tags r:id="rId5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autoAdjust="0"/>
    <p:restoredTop sz="0"/>
  </p:normalViewPr>
  <p:slideViewPr>
    <p:cSldViewPr>
      <p:cViewPr varScale="1">
        <p:scale>
          <a:sx n="109" d="100"/>
          <a:sy n="109" d="100"/>
        </p:scale>
        <p:origin x="730" y="86"/>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tags" Target="tags/tag95.xml"/><Relationship Id="rId5" Type="http://schemas.openxmlformats.org/officeDocument/2006/relationships/slide" Target="slides/slide2.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tags" Target="../tags/tag94.xml"/><Relationship Id="rId1" Type="http://schemas.openxmlformats.org/officeDocument/2006/relationships/tags" Target="../tags/tag9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custDataLst>
              <p:tags r:id="rId1"/>
            </p:custDataLst>
          </p:nvPr>
        </p:nvSpPr>
        <p:spPr>
          <a:xfrm>
            <a:off x="381300" y="685800"/>
            <a:ext cx="6096075" cy="3429000"/>
          </a:xfrm>
          <a:custGeom>
            <a:avLst/>
            <a:gdLst/>
            <a:ahLst/>
            <a:cxnLst/>
            <a:rect l="l" t="t" r="r" b="b"/>
            <a:pathLst>
              <a:path w="119999" h="119999"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custDataLst>
              <p:tags r:id="rId2"/>
            </p:custDataLst>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ct val="0"/>
              </a:spcBef>
              <a:spcAft>
                <a:spcPct val="0"/>
              </a:spcAft>
              <a:buSzPts val="1100"/>
              <a:buChar char="●"/>
              <a:defRPr sz="1100"/>
            </a:lvl1pPr>
            <a:lvl2pPr marL="914400" lvl="1" indent="-298450">
              <a:spcBef>
                <a:spcPct val="0"/>
              </a:spcBef>
              <a:spcAft>
                <a:spcPct val="0"/>
              </a:spcAft>
              <a:buSzPts val="1100"/>
              <a:buChar char="○"/>
              <a:defRPr sz="1100"/>
            </a:lvl2pPr>
            <a:lvl3pPr marL="1371600" lvl="2" indent="-298450">
              <a:spcBef>
                <a:spcPct val="0"/>
              </a:spcBef>
              <a:spcAft>
                <a:spcPct val="0"/>
              </a:spcAft>
              <a:buSzPts val="1100"/>
              <a:buChar char="■"/>
              <a:defRPr sz="1100"/>
            </a:lvl3pPr>
            <a:lvl4pPr marL="1828800" lvl="3" indent="-298450">
              <a:spcBef>
                <a:spcPct val="0"/>
              </a:spcBef>
              <a:spcAft>
                <a:spcPct val="0"/>
              </a:spcAft>
              <a:buSzPts val="1100"/>
              <a:buChar char="●"/>
              <a:defRPr sz="1100"/>
            </a:lvl4pPr>
            <a:lvl5pPr marL="2286000" lvl="4" indent="-298450">
              <a:spcBef>
                <a:spcPct val="0"/>
              </a:spcBef>
              <a:spcAft>
                <a:spcPct val="0"/>
              </a:spcAft>
              <a:buSzPts val="1100"/>
              <a:buChar char="○"/>
              <a:defRPr sz="1100"/>
            </a:lvl5pPr>
            <a:lvl6pPr marL="2743200" lvl="5" indent="-298450">
              <a:spcBef>
                <a:spcPct val="0"/>
              </a:spcBef>
              <a:spcAft>
                <a:spcPct val="0"/>
              </a:spcAft>
              <a:buSzPts val="1100"/>
              <a:buChar char="■"/>
              <a:defRPr sz="1100"/>
            </a:lvl6pPr>
            <a:lvl7pPr marL="3200400" lvl="6" indent="-298450">
              <a:spcBef>
                <a:spcPct val="0"/>
              </a:spcBef>
              <a:spcAft>
                <a:spcPct val="0"/>
              </a:spcAft>
              <a:buSzPts val="1100"/>
              <a:buChar char="●"/>
              <a:defRPr sz="1100"/>
            </a:lvl7pPr>
            <a:lvl8pPr marL="3657600" lvl="7" indent="-298450">
              <a:spcBef>
                <a:spcPct val="0"/>
              </a:spcBef>
              <a:spcAft>
                <a:spcPct val="0"/>
              </a:spcAft>
              <a:buSzPts val="1100"/>
              <a:buChar char="○"/>
              <a:defRPr sz="1100"/>
            </a:lvl8pPr>
            <a:lvl9pPr marL="4114800" lvl="8" indent="-298450">
              <a:spcBef>
                <a:spcPct val="0"/>
              </a:spcBef>
              <a:spcAft>
                <a:spcPct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custDataLst>
              <p:tags r:id="rId3"/>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custDataLst>
              <p:tags r:id="rId4"/>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custDataLst>
              <p:tags r:id="rId3"/>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custDataLst>
              <p:tags r:id="rId4"/>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5"/>
        <p:cNvGrpSpPr/>
        <p:nvPr/>
      </p:nvGrpSpPr>
      <p:grpSpPr>
        <a:xfrm>
          <a:off x="0" y="0"/>
          <a:ext cx="0" cy="0"/>
          <a:chOff x="0" y="0"/>
          <a:chExt cx="0" cy="0"/>
        </a:xfrm>
      </p:grpSpPr>
      <p:sp>
        <p:nvSpPr>
          <p:cNvPr id="106" name="Google Shape;106;g2560018442c_0_52:notes"/>
          <p:cNvSpPr>
            <a:spLocks noGrp="1" noRot="1" noChangeAspect="1"/>
          </p:cNvSpPr>
          <p:nvPr>
            <p:ph type="sldImg" idx="2"/>
            <p:custDataLst>
              <p:tags r:id="rId3"/>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07" name="Google Shape;107;g2560018442c_0_52:notes"/>
          <p:cNvSpPr txBox="1">
            <a:spLocks noGrp="1"/>
          </p:cNvSpPr>
          <p:nvPr>
            <p:ph type="body" idx="1"/>
            <p:custDataLst>
              <p:tags r:id="rId4"/>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5"/>
        <p:cNvGrpSpPr/>
        <p:nvPr/>
      </p:nvGrpSpPr>
      <p:grpSpPr>
        <a:xfrm>
          <a:off x="0" y="0"/>
          <a:ext cx="0" cy="0"/>
          <a:chOff x="0" y="0"/>
          <a:chExt cx="0" cy="0"/>
        </a:xfrm>
      </p:grpSpPr>
      <p:sp>
        <p:nvSpPr>
          <p:cNvPr id="126" name="Google Shape;126;g2560018442c_2_4:notes"/>
          <p:cNvSpPr>
            <a:spLocks noGrp="1" noRot="1" noChangeAspect="1"/>
          </p:cNvSpPr>
          <p:nvPr>
            <p:ph type="sldImg" idx="2"/>
            <p:custDataLst>
              <p:tags r:id="rId3"/>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27" name="Google Shape;127;g2560018442c_2_4:notes"/>
          <p:cNvSpPr txBox="1">
            <a:spLocks noGrp="1"/>
          </p:cNvSpPr>
          <p:nvPr>
            <p:ph type="body" idx="1"/>
            <p:custDataLst>
              <p:tags r:id="rId4"/>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
        <p:cNvGrpSpPr/>
        <p:nvPr/>
      </p:nvGrpSpPr>
      <p:grpSpPr>
        <a:xfrm>
          <a:off x="0" y="0"/>
          <a:ext cx="0" cy="0"/>
          <a:chOff x="0" y="0"/>
          <a:chExt cx="0" cy="0"/>
        </a:xfrm>
      </p:grpSpPr>
      <p:sp>
        <p:nvSpPr>
          <p:cNvPr id="146" name="Google Shape;146;g259fd6a1993_0_0:notes"/>
          <p:cNvSpPr>
            <a:spLocks noGrp="1" noRot="1" noChangeAspect="1"/>
          </p:cNvSpPr>
          <p:nvPr>
            <p:ph type="sldImg" idx="2"/>
            <p:custDataLst>
              <p:tags r:id="rId3"/>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47" name="Google Shape;147;g259fd6a1993_0_0:notes"/>
          <p:cNvSpPr txBox="1">
            <a:spLocks noGrp="1"/>
          </p:cNvSpPr>
          <p:nvPr>
            <p:ph type="body" idx="1"/>
            <p:custDataLst>
              <p:tags r:id="rId4"/>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0"/>
        <p:cNvGrpSpPr/>
        <p:nvPr/>
      </p:nvGrpSpPr>
      <p:grpSpPr>
        <a:xfrm>
          <a:off x="0" y="0"/>
          <a:ext cx="0" cy="0"/>
          <a:chOff x="0" y="0"/>
          <a:chExt cx="0" cy="0"/>
        </a:xfrm>
      </p:grpSpPr>
      <p:sp>
        <p:nvSpPr>
          <p:cNvPr id="151" name="Google Shape;151;g259fd6a1993_0_6:notes"/>
          <p:cNvSpPr>
            <a:spLocks noGrp="1" noRot="1" noChangeAspect="1"/>
          </p:cNvSpPr>
          <p:nvPr>
            <p:ph type="sldImg" idx="2"/>
            <p:custDataLst>
              <p:tags r:id="rId3"/>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52" name="Google Shape;152;g259fd6a1993_0_6:notes"/>
          <p:cNvSpPr txBox="1">
            <a:spLocks noGrp="1"/>
          </p:cNvSpPr>
          <p:nvPr>
            <p:ph type="body" idx="1"/>
            <p:custDataLst>
              <p:tags r:id="rId4"/>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5"/>
        <p:cNvGrpSpPr/>
        <p:nvPr/>
      </p:nvGrpSpPr>
      <p:grpSpPr>
        <a:xfrm>
          <a:off x="0" y="0"/>
          <a:ext cx="0" cy="0"/>
          <a:chOff x="0" y="0"/>
          <a:chExt cx="0" cy="0"/>
        </a:xfrm>
      </p:grpSpPr>
      <p:sp>
        <p:nvSpPr>
          <p:cNvPr id="156" name="Google Shape;156;g25600192f59_0_85:notes"/>
          <p:cNvSpPr>
            <a:spLocks noGrp="1" noRot="1" noChangeAspect="1"/>
          </p:cNvSpPr>
          <p:nvPr>
            <p:ph type="sldImg" idx="2"/>
            <p:custDataLst>
              <p:tags r:id="rId3"/>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157" name="Google Shape;157;g25600192f59_0_85:notes"/>
          <p:cNvSpPr txBox="1">
            <a:spLocks noGrp="1"/>
          </p:cNvSpPr>
          <p:nvPr>
            <p:ph type="body" idx="1"/>
            <p:custDataLst>
              <p:tags r:id="rId4"/>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3"/>
        <p:cNvGrpSpPr/>
        <p:nvPr/>
      </p:nvGrpSpPr>
      <p:grpSpPr>
        <a:xfrm>
          <a:off x="0" y="0"/>
          <a:ext cx="0" cy="0"/>
          <a:chOff x="0" y="0"/>
          <a:chExt cx="0" cy="0"/>
        </a:xfrm>
      </p:grpSpPr>
      <p:sp>
        <p:nvSpPr>
          <p:cNvPr id="64" name="Google Shape;64;g2560018442c_0_35:notes"/>
          <p:cNvSpPr>
            <a:spLocks noGrp="1" noRot="1" noChangeAspect="1"/>
          </p:cNvSpPr>
          <p:nvPr>
            <p:ph type="sldImg" idx="2"/>
            <p:custDataLst>
              <p:tags r:id="rId3"/>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65" name="Google Shape;65;g2560018442c_0_35:notes"/>
          <p:cNvSpPr txBox="1">
            <a:spLocks noGrp="1"/>
          </p:cNvSpPr>
          <p:nvPr>
            <p:ph type="body" idx="1"/>
            <p:custDataLst>
              <p:tags r:id="rId4"/>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5"/>
        <p:cNvGrpSpPr/>
        <p:nvPr/>
      </p:nvGrpSpPr>
      <p:grpSpPr>
        <a:xfrm>
          <a:off x="0" y="0"/>
          <a:ext cx="0" cy="0"/>
          <a:chOff x="0" y="0"/>
          <a:chExt cx="0" cy="0"/>
        </a:xfrm>
      </p:grpSpPr>
      <p:sp>
        <p:nvSpPr>
          <p:cNvPr id="76" name="Google Shape;76;g25600192f59_0_0:notes"/>
          <p:cNvSpPr>
            <a:spLocks noGrp="1" noRot="1" noChangeAspect="1"/>
          </p:cNvSpPr>
          <p:nvPr>
            <p:ph type="sldImg" idx="2"/>
            <p:custDataLst>
              <p:tags r:id="rId3"/>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7" name="Google Shape;77;g25600192f59_0_0:notes"/>
          <p:cNvSpPr txBox="1">
            <a:spLocks noGrp="1"/>
          </p:cNvSpPr>
          <p:nvPr>
            <p:ph type="body" idx="1"/>
            <p:custDataLst>
              <p:tags r:id="rId4"/>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5"/>
        <p:cNvGrpSpPr/>
        <p:nvPr/>
      </p:nvGrpSpPr>
      <p:grpSpPr>
        <a:xfrm>
          <a:off x="0" y="0"/>
          <a:ext cx="0" cy="0"/>
          <a:chOff x="0" y="0"/>
          <a:chExt cx="0" cy="0"/>
        </a:xfrm>
      </p:grpSpPr>
      <p:sp>
        <p:nvSpPr>
          <p:cNvPr id="76" name="Google Shape;76;g25600192f59_0_0:notes"/>
          <p:cNvSpPr>
            <a:spLocks noGrp="1" noRot="1" noChangeAspect="1"/>
          </p:cNvSpPr>
          <p:nvPr>
            <p:ph type="sldImg" idx="2"/>
            <p:custDataLst>
              <p:tags r:id="rId3"/>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77" name="Google Shape;77;g25600192f59_0_0:notes"/>
          <p:cNvSpPr txBox="1">
            <a:spLocks noGrp="1"/>
          </p:cNvSpPr>
          <p:nvPr>
            <p:ph type="body" idx="1"/>
            <p:custDataLst>
              <p:tags r:id="rId4"/>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custDataLst>
              <p:tags r:id="rId3"/>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custDataLst>
              <p:tags r:id="rId4"/>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custDataLst>
              <p:tags r:id="rId3"/>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custDataLst>
              <p:tags r:id="rId4"/>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custDataLst>
              <p:tags r:id="rId3"/>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custDataLst>
              <p:tags r:id="rId4"/>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custDataLst>
              <p:tags r:id="rId3"/>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custDataLst>
              <p:tags r:id="rId4"/>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3"/>
        <p:cNvGrpSpPr/>
        <p:nvPr/>
      </p:nvGrpSpPr>
      <p:grpSpPr>
        <a:xfrm>
          <a:off x="0" y="0"/>
          <a:ext cx="0" cy="0"/>
          <a:chOff x="0" y="0"/>
          <a:chExt cx="0" cy="0"/>
        </a:xfrm>
      </p:grpSpPr>
      <p:sp>
        <p:nvSpPr>
          <p:cNvPr id="94" name="Google Shape;94;g2560018442c_0_48:notes"/>
          <p:cNvSpPr>
            <a:spLocks noGrp="1" noRot="1" noChangeAspect="1"/>
          </p:cNvSpPr>
          <p:nvPr>
            <p:ph type="sldImg" idx="2"/>
            <p:custDataLst>
              <p:tags r:id="rId3"/>
            </p:custDataLst>
          </p:nvPr>
        </p:nvSpPr>
        <p:spPr>
          <a:xfrm>
            <a:off x="381000" y="685800"/>
            <a:ext cx="6096000" cy="3429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95" name="Google Shape;95;g2560018442c_0_48:notes"/>
          <p:cNvSpPr txBox="1">
            <a:spLocks noGrp="1"/>
          </p:cNvSpPr>
          <p:nvPr>
            <p:ph type="body" idx="1"/>
            <p:custDataLst>
              <p:tags r:id="rId4"/>
            </p:custDataLst>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3375"/>
            </a:lvl1pPr>
          </a:lstStyle>
          <a:p>
            <a:r>
              <a:rPr lang="en-US" smtClean="0"/>
              <a:t>Click to edit Master title style</a:t>
            </a:r>
            <a:endParaRPr lang="en-US"/>
          </a:p>
        </p:txBody>
      </p:sp>
      <p:sp>
        <p:nvSpPr>
          <p:cNvPr id="3" name="Subtitle 2"/>
          <p:cNvSpPr>
            <a:spLocks noGrp="1"/>
          </p:cNvSpPr>
          <p:nvPr>
            <p:ph type="subTitle" idx="1"/>
          </p:nvPr>
        </p:nvSpPr>
        <p:spPr>
          <a:xfrm>
            <a:off x="1143000" y="2701529"/>
            <a:ext cx="6858000" cy="1241822"/>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C88E4DF-5769-4838-898E-CE631E808ED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52930" cy="4388644"/>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FD0B7A-F5DD-4F40-B4CB-3B2C354B893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FD0B7A-F5DD-4F40-B4CB-3B2C354B893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FD0B7A-F5DD-4F40-B4CB-3B2C354B893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FD0B7A-F5DD-4F40-B4CB-3B2C354B893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FD0B7A-F5DD-4F40-B4CB-3B2C354B893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FD0B7A-F5DD-4F40-B4CB-3B2C354B893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FD0B7A-F5DD-4F40-B4CB-3B2C354B893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FD0B7A-F5DD-4F40-B4CB-3B2C354B893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2FA909F5-F375-45AA-8EDA-B475C04643F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FD0B7A-F5DD-4F40-B4CB-3B2C354B893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FD0B7A-F5DD-4F40-B4CB-3B2C354B893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FD0B7A-F5DD-4F40-B4CB-3B2C354B893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FD0B7A-F5DD-4F40-B4CB-3B2C354B893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FD0B7A-F5DD-4F40-B4CB-3B2C354B893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FD0B7A-F5DD-4F40-B4CB-3B2C354B893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FD0B7A-F5DD-4F40-B4CB-3B2C354B893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E8FD0B7A-F5DD-4F40-B4CB-3B2C354B893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3375"/>
            </a:lvl1pPr>
          </a:lstStyle>
          <a:p>
            <a:r>
              <a:rPr lang="en-US" smtClean="0"/>
              <a:t>Click to edit Master title style</a:t>
            </a:r>
            <a:endParaRPr lang="en-US"/>
          </a:p>
        </p:txBody>
      </p:sp>
      <p:sp>
        <p:nvSpPr>
          <p:cNvPr id="3" name="Text Placeholder 2"/>
          <p:cNvSpPr>
            <a:spLocks noGrp="1"/>
          </p:cNvSpPr>
          <p:nvPr>
            <p:ph type="body" idx="1"/>
          </p:nvPr>
        </p:nvSpPr>
        <p:spPr>
          <a:xfrm>
            <a:off x="623888" y="3442097"/>
            <a:ext cx="7886700" cy="1125140"/>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0E826C0-EDB1-430F-B01F-97CB811824E8}"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2504" cy="339447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54296" y="1200150"/>
            <a:ext cx="4032504" cy="339447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a:fld>
            <a:endParaRPr lang="en-US"/>
          </a:p>
        </p:txBody>
      </p:sp>
      <p:sp>
        <p:nvSpPr>
          <p:cNvPr id="6" name="Footer Placeholder 5"/>
          <p:cNvSpPr>
            <a:spLocks noGrp="1"/>
          </p:cNvSpPr>
          <p:nvPr>
            <p:ph type="ftr" sz="quarter" idx="11"/>
          </p:nvPr>
        </p:nvSpPr>
        <p:spPr/>
        <p:txBody>
          <a:bodyPr/>
          <a:lstStyle/>
          <a:p>
            <a:pPr marL="5715">
              <a:lnSpc>
                <a:spcPts val="810"/>
              </a:lnSpc>
            </a:pPr>
            <a:r>
              <a:rPr sz="705" spc="211">
                <a:solidFill>
                  <a:srgbClr val="189754"/>
                </a:solidFill>
                <a:latin typeface="Times New Roman" panose="02020603050405020304"/>
                <a:cs typeface="Times New Roman" panose="02020603050405020304"/>
              </a:rPr>
              <a:t>Q</a:t>
            </a:r>
            <a:r>
              <a:rPr sz="705" spc="211">
                <a:solidFill>
                  <a:srgbClr val="74B199"/>
                </a:solidFill>
                <a:latin typeface="Times New Roman" panose="02020603050405020304"/>
                <a:cs typeface="Times New Roman" panose="02020603050405020304"/>
              </a:rPr>
              <a:t>;</a:t>
            </a:r>
            <a:r>
              <a:rPr sz="705" spc="66">
                <a:solidFill>
                  <a:srgbClr val="74B199"/>
                </a:solidFill>
                <a:latin typeface="Times New Roman" panose="02020603050405020304"/>
                <a:cs typeface="Times New Roman" panose="02020603050405020304"/>
              </a:rPr>
              <a:t> </a:t>
            </a:r>
            <a:r>
              <a:t>Scanned</a:t>
            </a:r>
            <a:r>
              <a:rPr spc="20"/>
              <a:t> </a:t>
            </a:r>
            <a:r>
              <a:rPr spc="41">
                <a:solidFill>
                  <a:srgbClr val="3F3F3F"/>
                </a:solidFill>
              </a:rPr>
              <a:t>with</a:t>
            </a:r>
            <a:r>
              <a:rPr spc="-34">
                <a:solidFill>
                  <a:srgbClr val="3F3F3F"/>
                </a:solidFill>
              </a:rPr>
              <a:t> </a:t>
            </a:r>
            <a:r>
              <a:rPr spc="-9"/>
              <a:t>OKEN</a:t>
            </a:r>
            <a:r>
              <a:rPr spc="18"/>
              <a:t> </a:t>
            </a:r>
            <a:r>
              <a:rPr spc="-5"/>
              <a:t>Scanner</a:t>
            </a:r>
            <a:endParaRPr sz="705">
              <a:latin typeface="Times New Roman" panose="02020603050405020304"/>
              <a:cs typeface="Times New Roman" panose="02020603050405020304"/>
            </a:endParaRPr>
          </a:p>
        </p:txBody>
      </p:sp>
      <p:sp>
        <p:nvSpPr>
          <p:cNvPr id="7" name="Slide Number Placeholder 6"/>
          <p:cNvSpPr>
            <a:spLocks noGrp="1"/>
          </p:cNvSpPr>
          <p:nvPr>
            <p:ph type="sldNum" sz="quarter" idx="12"/>
          </p:nvPr>
        </p:nvSpPr>
        <p:spPr/>
        <p:txBody>
          <a:bodyPr/>
          <a:lstStyle/>
          <a:p>
            <a:fld id="{B6F15528-21DE-4FAA-801E-634DDDAF4B2B}" type="slidenum">
              <a:rPr/>
            </a:fld>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1" y="1260872"/>
            <a:ext cx="3868340" cy="617934"/>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29841" y="1878806"/>
            <a:ext cx="3868340"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E8FD0B7A-F5DD-4F40-B4CB-3B2C354B893A}"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FBFF91D-7304-4015-864B-E173B4FB7918}"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1B3695-CE0B-4ADB-B4D6-4784145582CA}"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18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E8FD0B7A-F5DD-4F40-B4CB-3B2C354B893A}"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18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7400" indent="0">
              <a:buNone/>
              <a:defRPr sz="565"/>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3C8333BE-53EF-4CD7-957D-7B276D2BA04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E1883-0942-4AA3-9DB2-9C7C3A0314B1}"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8" Type="http://schemas.openxmlformats.org/officeDocument/2006/relationships/theme" Target="../theme/theme1.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457200" y="205979"/>
            <a:ext cx="8229600" cy="85725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457200" y="1200150"/>
            <a:ext cx="8229600" cy="3394472"/>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457200" y="4683919"/>
            <a:ext cx="2133600" cy="357188"/>
          </a:xfrm>
          <a:prstGeom prst="rect">
            <a:avLst/>
          </a:prstGeom>
          <a:noFill/>
          <a:ln w="9525">
            <a:noFill/>
          </a:ln>
        </p:spPr>
        <p:txBody>
          <a:bodyPr/>
          <a:lstStyle>
            <a:lvl1pPr>
              <a:defRPr sz="1050"/>
            </a:lvl1pPr>
          </a:lstStyle>
          <a:p>
            <a:fld id="{E8FD0B7A-F5DD-4F40-B4CB-3B2C354B893A}" type="datetimeFigureOut">
              <a:rPr lang="en-US" smtClean="0"/>
            </a:fld>
            <a:endParaRPr lang="en-US"/>
          </a:p>
        </p:txBody>
      </p:sp>
      <p:sp>
        <p:nvSpPr>
          <p:cNvPr id="1029" name="Footer Placeholder 1028"/>
          <p:cNvSpPr/>
          <p:nvPr>
            <p:ph type="ftr" sz="quarter" idx="3"/>
          </p:nvPr>
        </p:nvSpPr>
        <p:spPr>
          <a:xfrm>
            <a:off x="3124200" y="4683919"/>
            <a:ext cx="2895600" cy="357188"/>
          </a:xfrm>
          <a:prstGeom prst="rect">
            <a:avLst/>
          </a:prstGeom>
          <a:noFill/>
          <a:ln w="9525">
            <a:noFill/>
          </a:ln>
        </p:spPr>
        <p:txBody>
          <a:bodyPr/>
          <a:lstStyle>
            <a:lvl1pPr algn="ctr">
              <a:defRPr sz="1050"/>
            </a:lvl1pPr>
          </a:lstStyle>
          <a:p>
            <a:endParaRPr lang="en-US"/>
          </a:p>
        </p:txBody>
      </p:sp>
      <p:sp>
        <p:nvSpPr>
          <p:cNvPr id="1030" name="Slide Number Placeholder 1029"/>
          <p:cNvSpPr/>
          <p:nvPr>
            <p:ph type="sldNum" sz="quarter" idx="4"/>
          </p:nvPr>
        </p:nvSpPr>
        <p:spPr>
          <a:xfrm>
            <a:off x="6553200" y="4683919"/>
            <a:ext cx="2133600" cy="357188"/>
          </a:xfrm>
          <a:prstGeom prst="rect">
            <a:avLst/>
          </a:prstGeom>
          <a:noFill/>
          <a:ln w="9525">
            <a:noFill/>
          </a:ln>
        </p:spPr>
        <p:txBody>
          <a:bodyPr/>
          <a:lstStyle>
            <a:lvl1pPr algn="r">
              <a:defRPr sz="1050"/>
            </a:lvl1pPr>
          </a:lstStyle>
          <a:p>
            <a:fld id="{93AE1883-0942-4AA3-9DB2-9C7C3A0314B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sldNum="0" hdr="0" ftr="0" dt="0"/>
  <p:txStyles>
    <p:title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mj-lt"/>
          <a:ea typeface="+mj-ea"/>
          <a:cs typeface="+mj-cs"/>
        </a:defRPr>
      </a:lvl1pPr>
    </p:titleStyle>
    <p:body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mn-lt"/>
          <a:ea typeface="+mn-ea"/>
          <a:cs typeface="+mn-cs"/>
        </a:defRPr>
      </a:lvl1pPr>
      <a:lvl2pPr marL="557530" lvl="1" indent="-213995" algn="l" defTabSz="685800" eaLnBrk="1" fontAlgn="base" latinLnBrk="0" hangingPunct="1">
        <a:lnSpc>
          <a:spcPct val="100000"/>
        </a:lnSpc>
        <a:spcBef>
          <a:spcPct val="15000"/>
        </a:spcBef>
        <a:spcAft>
          <a:spcPct val="0"/>
        </a:spcAft>
        <a:buChar char="–"/>
        <a:defRPr sz="2100" b="0" i="0" u="none" kern="1200" baseline="0">
          <a:solidFill>
            <a:schemeClr val="tx1"/>
          </a:solidFill>
          <a:latin typeface="+mn-lt"/>
          <a:ea typeface="+mn-ea"/>
          <a:cs typeface="+mn-cs"/>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mn-lt"/>
          <a:ea typeface="+mn-ea"/>
          <a:cs typeface="+mn-cs"/>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5pPr>
      <a:lvl6pPr marL="1885950"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8850"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1750"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4650"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25.xml"/><Relationship Id="rId1" Type="http://schemas.openxmlformats.org/officeDocument/2006/relationships/tags" Target="../tags/tag24.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image" Target="../media/image3.GIF"/><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image" Target="../media/image4.GIF"/><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tags" Target="../tags/tag36.xml"/><Relationship Id="rId1" Type="http://schemas.openxmlformats.org/officeDocument/2006/relationships/tags" Target="../tags/tag35.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2.xml"/><Relationship Id="rId4" Type="http://schemas.openxmlformats.org/officeDocument/2006/relationships/tags" Target="../tags/tag49.xml"/><Relationship Id="rId3" Type="http://schemas.openxmlformats.org/officeDocument/2006/relationships/image" Target="../media/image7.png"/><Relationship Id="rId2" Type="http://schemas.openxmlformats.org/officeDocument/2006/relationships/tags" Target="../tags/tag48.xml"/><Relationship Id="rId1" Type="http://schemas.openxmlformats.org/officeDocument/2006/relationships/tags" Target="../tags/tag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tags" Target="../tags/tag51.xml"/><Relationship Id="rId1" Type="http://schemas.openxmlformats.org/officeDocument/2006/relationships/tags" Target="../tags/tag50.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tags" Target="../tags/tag55.xml"/><Relationship Id="rId1" Type="http://schemas.openxmlformats.org/officeDocument/2006/relationships/tags" Target="../tags/tag5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58.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tags" Target="../tags/tag60.xml"/><Relationship Id="rId1" Type="http://schemas.openxmlformats.org/officeDocument/2006/relationships/tags" Target="../tags/tag59.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image" Target="../media/image8.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tags" Target="../tags/tag63.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image" Target="../media/image9.jpeg"/><Relationship Id="rId2" Type="http://schemas.openxmlformats.org/officeDocument/2006/relationships/tags" Target="../tags/tag65.xml"/><Relationship Id="rId1" Type="http://schemas.openxmlformats.org/officeDocument/2006/relationships/tags" Target="../tags/tag6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17.xml"/><Relationship Id="rId6" Type="http://schemas.openxmlformats.org/officeDocument/2006/relationships/image" Target="../media/image12.jpeg"/><Relationship Id="rId5" Type="http://schemas.openxmlformats.org/officeDocument/2006/relationships/tags" Target="../tags/tag68.xml"/><Relationship Id="rId4" Type="http://schemas.openxmlformats.org/officeDocument/2006/relationships/image" Target="../media/image11.jpeg"/><Relationship Id="rId3" Type="http://schemas.openxmlformats.org/officeDocument/2006/relationships/tags" Target="../tags/tag67.xml"/><Relationship Id="rId2" Type="http://schemas.openxmlformats.org/officeDocument/2006/relationships/image" Target="../media/image10.jpeg"/><Relationship Id="rId1" Type="http://schemas.openxmlformats.org/officeDocument/2006/relationships/tags" Target="../tags/tag66.xml"/></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image" Target="../media/image1.jpeg"/><Relationship Id="rId1" Type="http://schemas.openxmlformats.org/officeDocument/2006/relationships/tags" Target="../tags/tag69.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image" Target="../media/image13.jpeg"/><Relationship Id="rId1" Type="http://schemas.openxmlformats.org/officeDocument/2006/relationships/tags" Target="../tags/tag7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image" Target="../media/image14.jpeg"/><Relationship Id="rId1" Type="http://schemas.openxmlformats.org/officeDocument/2006/relationships/tags" Target="../tags/tag76.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5.GIF"/></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16.GIF"/><Relationship Id="rId2" Type="http://schemas.openxmlformats.org/officeDocument/2006/relationships/tags" Target="../tags/tag81.xml"/><Relationship Id="rId1" Type="http://schemas.openxmlformats.org/officeDocument/2006/relationships/tags" Target="../tags/tag80.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7.GIF"/></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8.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tags" Target="../tags/tag84.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tags" Target="../tags/tag8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1.jpeg"/><Relationship Id="rId2" Type="http://schemas.openxmlformats.org/officeDocument/2006/relationships/tags" Target="../tags/tag5.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image" Target="../media/image2.jpeg"/><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custDataLst>
              <p:tags r:id="rId1"/>
            </p:custDataLst>
          </p:nvPr>
        </p:nvSpPr>
        <p:spPr>
          <a:xfrm>
            <a:off x="931375" y="1918025"/>
            <a:ext cx="7610100" cy="120713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lnSpc>
                <a:spcPct val="115000"/>
              </a:lnSpc>
              <a:spcBef>
                <a:spcPct val="0"/>
              </a:spcBef>
              <a:spcAft>
                <a:spcPct val="0"/>
              </a:spcAft>
              <a:buNone/>
            </a:pPr>
            <a:r>
              <a:rPr lang="en-GB" sz="2900" b="1" dirty="0">
                <a:solidFill>
                  <a:schemeClr val="tx1"/>
                </a:solidFill>
              </a:rPr>
              <a:t>Comprehensive Digital Marketing </a:t>
            </a:r>
            <a:endParaRPr sz="2900" b="1" dirty="0">
              <a:solidFill>
                <a:schemeClr val="tx1"/>
              </a:solidFill>
            </a:endParaRPr>
          </a:p>
          <a:p>
            <a:pPr marL="0" lvl="0" indent="0" algn="ctr" rtl="0">
              <a:lnSpc>
                <a:spcPct val="115000"/>
              </a:lnSpc>
              <a:spcBef>
                <a:spcPct val="0"/>
              </a:spcBef>
              <a:spcAft>
                <a:spcPct val="0"/>
              </a:spcAft>
              <a:buNone/>
            </a:pPr>
            <a:r>
              <a:rPr lang="en-GB" sz="2900" b="1" dirty="0">
                <a:solidFill>
                  <a:schemeClr val="tx1"/>
                </a:solidFill>
              </a:rPr>
              <a:t>Project Work</a:t>
            </a:r>
            <a:endParaRPr sz="27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p:nvPr>
            <p:custDataLst>
              <p:tags r:id="rId1"/>
            </p:custDataLst>
          </p:nvPr>
        </p:nvSpPr>
        <p:spPr>
          <a:xfrm>
            <a:off x="635" y="635"/>
            <a:ext cx="9142730" cy="514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139700" lvl="0" indent="0" algn="l" rtl="0">
              <a:spcBef>
                <a:spcPct val="0"/>
              </a:spcBef>
              <a:spcAft>
                <a:spcPct val="0"/>
              </a:spcAft>
              <a:buSzPts val="1400"/>
              <a:buNone/>
            </a:pPr>
            <a:r>
              <a:rPr lang="en-GB" sz="2000" b="1" u="sng" dirty="0">
                <a:solidFill>
                  <a:schemeClr val="tx1"/>
                </a:solidFill>
                <a:sym typeface="+mn-ea"/>
              </a:rPr>
              <a:t>Competitor 3</a:t>
            </a:r>
            <a:r>
              <a:rPr lang="en-GB" sz="2000" b="1" dirty="0">
                <a:solidFill>
                  <a:schemeClr val="tx1"/>
                </a:solidFill>
                <a:sym typeface="+mn-ea"/>
              </a:rPr>
              <a:t>:</a:t>
            </a:r>
            <a:r>
              <a:rPr lang="en-IN" altLang="en-GB" sz="2000" b="1" dirty="0">
                <a:solidFill>
                  <a:schemeClr val="tx1"/>
                </a:solidFill>
                <a:sym typeface="+mn-ea"/>
              </a:rPr>
              <a:t> </a:t>
            </a:r>
            <a:r>
              <a:rPr lang="en-GB" sz="2000" b="1" dirty="0">
                <a:solidFill>
                  <a:schemeClr val="tx1"/>
                </a:solidFill>
                <a:sym typeface="+mn-ea"/>
              </a:rPr>
              <a:t>Maybelline</a:t>
            </a:r>
            <a:endParaRPr lang="en-GB" sz="2000" b="1" dirty="0">
              <a:solidFill>
                <a:schemeClr val="tx1"/>
              </a:solidFill>
              <a:sym typeface="+mn-ea"/>
            </a:endParaRPr>
          </a:p>
          <a:p>
            <a:pPr marL="139700" lvl="0" indent="0" algn="l" rtl="0">
              <a:spcBef>
                <a:spcPct val="0"/>
              </a:spcBef>
              <a:spcAft>
                <a:spcPct val="0"/>
              </a:spcAft>
              <a:buSzPts val="1400"/>
              <a:buNone/>
            </a:pPr>
            <a:endParaRPr lang="en-GB" sz="1900" b="1" dirty="0"/>
          </a:p>
          <a:p>
            <a:pPr marL="139700" lvl="0" indent="0" algn="l" rtl="0">
              <a:spcBef>
                <a:spcPct val="0"/>
              </a:spcBef>
              <a:spcAft>
                <a:spcPct val="0"/>
              </a:spcAft>
              <a:buSzPts val="1400"/>
              <a:buNone/>
            </a:pPr>
            <a:r>
              <a:rPr lang="en-AU" sz="1900" b="1" u="sng" dirty="0">
                <a:sym typeface="+mn-ea"/>
              </a:rPr>
              <a:t>USP</a:t>
            </a:r>
            <a:r>
              <a:rPr lang="en-AU" sz="1900" b="1" dirty="0">
                <a:sym typeface="+mn-ea"/>
              </a:rPr>
              <a:t>: </a:t>
            </a:r>
            <a:endParaRPr lang="en-AU" sz="1900" b="1" dirty="0">
              <a:sym typeface="+mn-ea"/>
            </a:endParaRPr>
          </a:p>
          <a:p>
            <a:pPr marL="139700" lvl="0" indent="0" algn="l" rtl="0">
              <a:spcBef>
                <a:spcPct val="0"/>
              </a:spcBef>
              <a:spcAft>
                <a:spcPct val="0"/>
              </a:spcAft>
              <a:buSzPts val="1400"/>
              <a:buNone/>
            </a:pPr>
            <a:endParaRPr lang="en-AU" sz="1900" b="1" dirty="0">
              <a:sym typeface="+mn-ea"/>
            </a:endParaRPr>
          </a:p>
          <a:p>
            <a:pPr marL="139700" lvl="0" indent="0" algn="l" rtl="0">
              <a:spcBef>
                <a:spcPct val="0"/>
              </a:spcBef>
              <a:spcAft>
                <a:spcPct val="0"/>
              </a:spcAft>
              <a:buSzPts val="1400"/>
              <a:buNone/>
            </a:pPr>
            <a:r>
              <a:rPr lang="en-AU" sz="1900" dirty="0">
                <a:sym typeface="+mn-ea"/>
              </a:rPr>
              <a:t>1</a:t>
            </a:r>
            <a:r>
              <a:rPr lang="en-AU" sz="1900" b="1" dirty="0">
                <a:sym typeface="+mn-ea"/>
              </a:rPr>
              <a:t>. </a:t>
            </a:r>
            <a:r>
              <a:rPr lang="en-AU" sz="1900" dirty="0">
                <a:sym typeface="+mn-ea"/>
              </a:rPr>
              <a:t>Maybelline has the top research and development teams and resources through their parent company </a:t>
            </a:r>
            <a:r>
              <a:rPr lang="en-AU" sz="1900" dirty="0" err="1">
                <a:sym typeface="+mn-ea"/>
              </a:rPr>
              <a:t>L’Oreal</a:t>
            </a:r>
            <a:endParaRPr lang="en-AU" sz="1900" dirty="0"/>
          </a:p>
          <a:p>
            <a:pPr marL="139700" lvl="0" indent="0" algn="l" rtl="0">
              <a:spcBef>
                <a:spcPct val="0"/>
              </a:spcBef>
              <a:spcAft>
                <a:spcPct val="0"/>
              </a:spcAft>
              <a:buSzPts val="1400"/>
              <a:buNone/>
            </a:pPr>
            <a:endParaRPr lang="en-AU" sz="1900" dirty="0"/>
          </a:p>
          <a:p>
            <a:pPr marL="139700" lvl="0" indent="0" algn="l" rtl="0">
              <a:spcBef>
                <a:spcPct val="0"/>
              </a:spcBef>
              <a:spcAft>
                <a:spcPct val="0"/>
              </a:spcAft>
              <a:buSzPts val="1400"/>
              <a:buNone/>
            </a:pPr>
            <a:r>
              <a:rPr lang="en-AU" sz="1900" dirty="0">
                <a:sym typeface="+mn-ea"/>
              </a:rPr>
              <a:t>2. Maybelline has a coveted image of being hip, intelligent, stylish and charming which is positioned well to target young women</a:t>
            </a:r>
            <a:endParaRPr lang="en-AU" sz="1900" dirty="0"/>
          </a:p>
          <a:p>
            <a:pPr marL="139700" lvl="0" indent="0" algn="l" rtl="0">
              <a:spcBef>
                <a:spcPct val="0"/>
              </a:spcBef>
              <a:spcAft>
                <a:spcPct val="0"/>
              </a:spcAft>
              <a:buSzPts val="1400"/>
              <a:buNone/>
            </a:pPr>
            <a:endParaRPr lang="en-AU" sz="1900" dirty="0"/>
          </a:p>
          <a:p>
            <a:pPr marL="139700" lvl="0" indent="0" algn="l" rtl="0">
              <a:spcBef>
                <a:spcPct val="0"/>
              </a:spcBef>
              <a:spcAft>
                <a:spcPct val="0"/>
              </a:spcAft>
              <a:buSzPts val="1400"/>
              <a:buNone/>
            </a:pPr>
            <a:r>
              <a:rPr lang="en-AU" sz="1900" dirty="0">
                <a:sym typeface="+mn-ea"/>
              </a:rPr>
              <a:t>3. The brand has a strong market penetration and brand loyalty globally</a:t>
            </a:r>
            <a:endParaRPr lang="en-AU" sz="1900" dirty="0"/>
          </a:p>
          <a:p>
            <a:pPr marL="139700" lvl="0" indent="0" algn="l" rtl="0">
              <a:spcBef>
                <a:spcPct val="0"/>
              </a:spcBef>
              <a:spcAft>
                <a:spcPct val="0"/>
              </a:spcAft>
              <a:buSzPts val="1400"/>
              <a:buNone/>
            </a:pPr>
            <a:endParaRPr lang="en-AU" sz="1900" dirty="0"/>
          </a:p>
          <a:p>
            <a:pPr marL="139700" lvl="0" indent="0" algn="l" rtl="0">
              <a:spcBef>
                <a:spcPct val="0"/>
              </a:spcBef>
              <a:spcAft>
                <a:spcPct val="0"/>
              </a:spcAft>
              <a:buSzPts val="1400"/>
              <a:buNone/>
            </a:pPr>
            <a:r>
              <a:rPr lang="en-AU" sz="1900" dirty="0">
                <a:sym typeface="+mn-ea"/>
              </a:rPr>
              <a:t>4. The brand has competitive prices due to an effective cost of production</a:t>
            </a:r>
            <a:endParaRPr lang="en-AU" sz="1900" dirty="0"/>
          </a:p>
          <a:p>
            <a:pPr marL="0" lvl="0" indent="0" algn="ctr" rtl="0">
              <a:lnSpc>
                <a:spcPct val="115000"/>
              </a:lnSpc>
              <a:spcBef>
                <a:spcPct val="0"/>
              </a:spcBef>
              <a:spcAft>
                <a:spcPct val="0"/>
              </a:spcAft>
              <a:buNone/>
            </a:pPr>
            <a:endParaRPr sz="1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p:nvPr>
            <p:custDataLst>
              <p:tags r:id="rId1"/>
            </p:custDataLst>
          </p:nvPr>
        </p:nvSpPr>
        <p:spPr>
          <a:xfrm>
            <a:off x="33655" y="0"/>
            <a:ext cx="9140825" cy="8890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lnSpc>
                <a:spcPct val="115000"/>
              </a:lnSpc>
              <a:spcBef>
                <a:spcPct val="0"/>
              </a:spcBef>
              <a:spcAft>
                <a:spcPct val="0"/>
              </a:spcAft>
              <a:buNone/>
            </a:pPr>
            <a:r>
              <a:rPr lang="en-GB" sz="2000" b="1">
                <a:solidFill>
                  <a:schemeClr val="tx1"/>
                </a:solidFill>
              </a:rPr>
              <a:t>Part 1: Brand study, Competitor Analysis &amp; Buyer’s/Audience’s Persona</a:t>
            </a:r>
            <a:endParaRPr lang="en-GB" sz="2000" b="1">
              <a:solidFill>
                <a:schemeClr val="tx1"/>
              </a:solidFill>
            </a:endParaRPr>
          </a:p>
          <a:p>
            <a:pPr marL="0" lvl="0" indent="0" algn="ctr" rtl="0">
              <a:lnSpc>
                <a:spcPct val="115000"/>
              </a:lnSpc>
              <a:spcBef>
                <a:spcPct val="0"/>
              </a:spcBef>
              <a:spcAft>
                <a:spcPct val="0"/>
              </a:spcAft>
              <a:buNone/>
            </a:pPr>
            <a:endParaRPr lang="en-GB" sz="2000" b="1">
              <a:solidFill>
                <a:schemeClr val="tx1"/>
              </a:solidFill>
            </a:endParaRPr>
          </a:p>
        </p:txBody>
      </p:sp>
      <p:sp>
        <p:nvSpPr>
          <p:cNvPr id="86" name="Google Shape;86;p18"/>
          <p:cNvSpPr txBox="1"/>
          <p:nvPr>
            <p:custDataLst>
              <p:tags r:id="rId2"/>
            </p:custDataLst>
          </p:nvPr>
        </p:nvSpPr>
        <p:spPr>
          <a:xfrm>
            <a:off x="35560" y="1419860"/>
            <a:ext cx="9142730" cy="40049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ct val="0"/>
              </a:spcBef>
              <a:spcAft>
                <a:spcPct val="0"/>
              </a:spcAft>
              <a:buNone/>
            </a:pPr>
            <a:r>
              <a:rPr lang="en-IN" sz="1800" b="1" u="sng" dirty="0"/>
              <a:t>Demographic Information</a:t>
            </a:r>
            <a:r>
              <a:rPr lang="en-IN" sz="1800" b="1" dirty="0"/>
              <a:t>:</a:t>
            </a:r>
            <a:endParaRPr lang="en-IN" sz="1800" b="1" dirty="0"/>
          </a:p>
          <a:p>
            <a:pPr marL="0" lvl="0" indent="0" algn="l" rtl="0">
              <a:spcBef>
                <a:spcPct val="0"/>
              </a:spcBef>
              <a:spcAft>
                <a:spcPct val="0"/>
              </a:spcAft>
              <a:buNone/>
            </a:pPr>
            <a:r>
              <a:rPr lang="en-IN" sz="1800" dirty="0"/>
              <a:t>     </a:t>
            </a:r>
            <a:endParaRPr lang="en-IN" sz="1800" dirty="0"/>
          </a:p>
          <a:p>
            <a:pPr marL="342900" lvl="0" indent="-342900" algn="l" rtl="0">
              <a:spcBef>
                <a:spcPct val="0"/>
              </a:spcBef>
              <a:spcAft>
                <a:spcPct val="0"/>
              </a:spcAft>
              <a:buAutoNum type="arabicPeriod"/>
            </a:pPr>
            <a:r>
              <a:rPr lang="en-IN" sz="1800" b="1" dirty="0"/>
              <a:t>Brand Name		</a:t>
            </a:r>
            <a:r>
              <a:rPr lang="en-IN" sz="1800" dirty="0"/>
              <a:t>:      Lakme</a:t>
            </a:r>
            <a:endParaRPr lang="en-IN" sz="1800" dirty="0"/>
          </a:p>
          <a:p>
            <a:pPr marL="342900" lvl="0" indent="-342900" algn="l" rtl="0">
              <a:spcBef>
                <a:spcPct val="0"/>
              </a:spcBef>
              <a:spcAft>
                <a:spcPct val="0"/>
              </a:spcAft>
              <a:buAutoNum type="arabicPeriod"/>
            </a:pPr>
            <a:r>
              <a:rPr lang="en-IN" sz="1800" b="1" dirty="0"/>
              <a:t>Mostly used by	</a:t>
            </a:r>
            <a:r>
              <a:rPr lang="en-IN" sz="1800" dirty="0"/>
              <a:t>:      Women(59.32%)</a:t>
            </a:r>
            <a:endParaRPr lang="en-IN" sz="1800" dirty="0"/>
          </a:p>
          <a:p>
            <a:pPr lvl="0" indent="0" algn="l" rtl="0">
              <a:spcBef>
                <a:spcPct val="0"/>
              </a:spcBef>
              <a:spcAft>
                <a:spcPct val="0"/>
              </a:spcAft>
              <a:buNone/>
            </a:pPr>
            <a:r>
              <a:rPr lang="en-IN" sz="1800" b="1" dirty="0"/>
              <a:t>3.</a:t>
            </a:r>
            <a:r>
              <a:rPr lang="en-IN" sz="1800" dirty="0"/>
              <a:t>  </a:t>
            </a:r>
            <a:r>
              <a:rPr lang="en-IN" sz="1800" b="1" dirty="0"/>
              <a:t>Age range</a:t>
            </a:r>
            <a:r>
              <a:rPr lang="en-IN" sz="1800" dirty="0"/>
              <a:t>		:      18 – 24(38.48%)</a:t>
            </a:r>
            <a:endParaRPr lang="en-IN" sz="1800" dirty="0"/>
          </a:p>
          <a:p>
            <a:pPr lvl="0" indent="0" algn="l" rtl="0">
              <a:spcBef>
                <a:spcPct val="0"/>
              </a:spcBef>
              <a:spcAft>
                <a:spcPct val="0"/>
              </a:spcAft>
              <a:buNone/>
            </a:pPr>
            <a:r>
              <a:rPr lang="en-IN" sz="1800" b="1" dirty="0"/>
              <a:t>4.</a:t>
            </a:r>
            <a:r>
              <a:rPr lang="en-IN" sz="1800" dirty="0"/>
              <a:t>  </a:t>
            </a:r>
            <a:r>
              <a:rPr lang="en-IN" sz="1800" b="1" dirty="0"/>
              <a:t>Marital status</a:t>
            </a:r>
            <a:r>
              <a:rPr lang="en-IN" sz="1800" dirty="0"/>
              <a:t>		:      Mostly Unmarried 	  </a:t>
            </a:r>
            <a:endParaRPr lang="en-IN" sz="1800" dirty="0"/>
          </a:p>
          <a:p>
            <a:pPr lvl="0" indent="0" algn="l" rtl="0">
              <a:spcBef>
                <a:spcPct val="0"/>
              </a:spcBef>
              <a:spcAft>
                <a:spcPct val="0"/>
              </a:spcAft>
              <a:buNone/>
            </a:pPr>
            <a:r>
              <a:rPr lang="en-IN" sz="1800" b="1" dirty="0"/>
              <a:t>5.  Education</a:t>
            </a:r>
            <a:r>
              <a:rPr lang="en-IN" sz="1800" dirty="0"/>
              <a:t>		:      10+2 and Under Graduates</a:t>
            </a:r>
            <a:endParaRPr lang="en-IN" sz="1800" dirty="0"/>
          </a:p>
          <a:p>
            <a:pPr lvl="0" indent="0" algn="l" rtl="0">
              <a:spcBef>
                <a:spcPct val="0"/>
              </a:spcBef>
              <a:spcAft>
                <a:spcPct val="0"/>
              </a:spcAft>
              <a:buNone/>
            </a:pPr>
            <a:r>
              <a:rPr lang="en-IN" sz="1800" b="1" dirty="0"/>
              <a:t>6.  Occupation</a:t>
            </a:r>
            <a:r>
              <a:rPr lang="en-IN" sz="1800" dirty="0"/>
              <a:t>		:      Students and young professionals</a:t>
            </a:r>
            <a:endParaRPr lang="en-IN" sz="1800" dirty="0"/>
          </a:p>
          <a:p>
            <a:pPr lvl="0" indent="0" algn="l" rtl="0">
              <a:spcBef>
                <a:spcPct val="0"/>
              </a:spcBef>
              <a:spcAft>
                <a:spcPct val="0"/>
              </a:spcAft>
              <a:buNone/>
            </a:pPr>
            <a:r>
              <a:rPr lang="en-IN" sz="1800" b="1" dirty="0"/>
              <a:t>7.  Income</a:t>
            </a:r>
            <a:r>
              <a:rPr lang="en-IN" sz="1800" dirty="0"/>
              <a:t>		:      15,000 - 25,000</a:t>
            </a:r>
            <a:endParaRPr lang="en-IN" sz="1800" dirty="0"/>
          </a:p>
          <a:p>
            <a:pPr lvl="0" indent="0" algn="l" rtl="0">
              <a:spcBef>
                <a:spcPct val="0"/>
              </a:spcBef>
              <a:spcAft>
                <a:spcPct val="0"/>
              </a:spcAft>
              <a:buNone/>
            </a:pPr>
            <a:r>
              <a:rPr lang="en-IN" sz="1800" b="1" dirty="0"/>
              <a:t>8.  Location</a:t>
            </a:r>
            <a:r>
              <a:rPr lang="en-IN" sz="1800" dirty="0"/>
              <a:t>		:       Urban and semi-urban areas</a:t>
            </a:r>
            <a:endParaRPr lang="en-IN" sz="1800" dirty="0"/>
          </a:p>
          <a:p>
            <a:pPr lvl="0" indent="0" algn="l" rtl="0">
              <a:spcBef>
                <a:spcPct val="0"/>
              </a:spcBef>
              <a:spcAft>
                <a:spcPct val="0"/>
              </a:spcAft>
              <a:buNone/>
            </a:pPr>
            <a:r>
              <a:rPr lang="en-IN" sz="1800" b="1" dirty="0"/>
              <a:t>9.  Nationality</a:t>
            </a:r>
            <a:r>
              <a:rPr lang="en-IN" sz="1800" dirty="0"/>
              <a:t>		:       Indian(86.85%)	</a:t>
            </a:r>
            <a:endParaRPr lang="en-IN" sz="1800" dirty="0"/>
          </a:p>
          <a:p>
            <a:pPr lvl="0" indent="0" algn="l" rtl="0">
              <a:spcBef>
                <a:spcPct val="0"/>
              </a:spcBef>
              <a:spcAft>
                <a:spcPct val="0"/>
              </a:spcAft>
              <a:buNone/>
            </a:pPr>
            <a:r>
              <a:rPr lang="en-IN" sz="1800" b="1" dirty="0"/>
              <a:t>10.Religion</a:t>
            </a:r>
            <a:r>
              <a:rPr lang="en-IN" sz="1800" dirty="0"/>
              <a:t>		:       Mostly Hindus</a:t>
            </a:r>
            <a:endParaRPr lang="en-IN" sz="1800" dirty="0"/>
          </a:p>
        </p:txBody>
      </p:sp>
      <p:sp>
        <p:nvSpPr>
          <p:cNvPr id="2" name="Text Box 1"/>
          <p:cNvSpPr txBox="1"/>
          <p:nvPr>
            <p:custDataLst>
              <p:tags r:id="rId3"/>
            </p:custDataLst>
          </p:nvPr>
        </p:nvSpPr>
        <p:spPr>
          <a:xfrm>
            <a:off x="323850" y="771525"/>
            <a:ext cx="8459470" cy="39878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000" b="1" u="sng">
                <a:sym typeface="+mn-ea"/>
              </a:rPr>
              <a:t>Buyer's/Audience's Persona</a:t>
            </a:r>
            <a:r>
              <a:rPr lang="en-GB" sz="2000" b="1">
                <a:sym typeface="+mn-ea"/>
              </a:rPr>
              <a:t>:</a:t>
            </a:r>
            <a:endParaRPr lang="en-US" sz="200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251375" y="23405"/>
            <a:ext cx="8520600" cy="841800"/>
          </a:xfrm>
        </p:spPr>
        <p:txBody>
          <a:bodyPr/>
          <a:lstStyle/>
          <a:p>
            <a:r>
              <a:rPr lang="en-IN" altLang="en-US" sz="2400" b="1" u="sng"/>
              <a:t>Psychographic Information</a:t>
            </a:r>
            <a:r>
              <a:rPr lang="en-IN" altLang="en-US" sz="2400" b="1"/>
              <a:t>:</a:t>
            </a:r>
            <a:endParaRPr lang="en-IN" altLang="en-US" sz="2400" b="1"/>
          </a:p>
        </p:txBody>
      </p:sp>
      <p:sp>
        <p:nvSpPr>
          <p:cNvPr id="3" name="Text Box 2"/>
          <p:cNvSpPr txBox="1"/>
          <p:nvPr>
            <p:custDataLst>
              <p:tags r:id="rId2"/>
            </p:custDataLst>
          </p:nvPr>
        </p:nvSpPr>
        <p:spPr>
          <a:xfrm>
            <a:off x="0" y="1141095"/>
            <a:ext cx="9144000" cy="28613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AutoNum type="arabicPeriod"/>
            </a:pPr>
            <a:r>
              <a:rPr lang="en-IN" altLang="en-US" b="1" dirty="0">
                <a:latin typeface="Arial" panose="020B0604020202020204" pitchFamily="34" charset="0"/>
                <a:cs typeface="Arial" panose="020B0604020202020204" pitchFamily="34" charset="0"/>
              </a:rPr>
              <a:t>Social Class</a:t>
            </a:r>
            <a:r>
              <a:rPr lang="en-IN" altLang="en-US" dirty="0">
                <a:latin typeface="Arial" panose="020B0604020202020204" pitchFamily="34" charset="0"/>
                <a:cs typeface="Arial" panose="020B0604020202020204" pitchFamily="34" charset="0"/>
              </a:rPr>
              <a:t>		:      Upper Middle class and Rich class</a:t>
            </a:r>
            <a:endParaRPr lang="en-IN" altLang="en-US" dirty="0">
              <a:latin typeface="Arial" panose="020B0604020202020204" pitchFamily="34" charset="0"/>
              <a:cs typeface="Arial" panose="020B0604020202020204" pitchFamily="34" charset="0"/>
            </a:endParaRPr>
          </a:p>
          <a:p>
            <a:pPr marL="342900" indent="-342900">
              <a:buAutoNum type="arabicPeriod"/>
            </a:pPr>
            <a:endParaRPr lang="en-IN" altLang="en-US" dirty="0">
              <a:latin typeface="Arial" panose="020B0604020202020204" pitchFamily="34" charset="0"/>
              <a:cs typeface="Arial" panose="020B0604020202020204" pitchFamily="34" charset="0"/>
            </a:endParaRPr>
          </a:p>
          <a:p>
            <a:pPr marL="342900" indent="-342900">
              <a:buAutoNum type="arabicPeriod" startAt="2"/>
            </a:pPr>
            <a:r>
              <a:rPr lang="en-IN" altLang="en-US" b="1" dirty="0">
                <a:latin typeface="Arial" panose="020B0604020202020204" pitchFamily="34" charset="0"/>
                <a:cs typeface="Arial" panose="020B0604020202020204" pitchFamily="34" charset="0"/>
              </a:rPr>
              <a:t>Behaviours</a:t>
            </a:r>
            <a:r>
              <a:rPr lang="en-IN" altLang="en-US" dirty="0">
                <a:latin typeface="Arial" panose="020B0604020202020204" pitchFamily="34" charset="0"/>
                <a:cs typeface="Arial" panose="020B0604020202020204" pitchFamily="34" charset="0"/>
              </a:rPr>
              <a:t>		:      Often buys beauty products and are interested in   			       maintaining their beauty</a:t>
            </a:r>
            <a:endParaRPr lang="en-IN" altLang="en-US" dirty="0">
              <a:latin typeface="Arial" panose="020B0604020202020204" pitchFamily="34" charset="0"/>
              <a:cs typeface="Arial" panose="020B0604020202020204" pitchFamily="34" charset="0"/>
            </a:endParaRPr>
          </a:p>
          <a:p>
            <a:endParaRPr lang="en-IN" altLang="en-US" dirty="0">
              <a:latin typeface="Arial" panose="020B0604020202020204" pitchFamily="34" charset="0"/>
              <a:cs typeface="Arial" panose="020B0604020202020204" pitchFamily="34" charset="0"/>
            </a:endParaRPr>
          </a:p>
          <a:p>
            <a:pPr marL="342900" indent="-342900">
              <a:buAutoNum type="arabicPeriod" startAt="3"/>
            </a:pPr>
            <a:r>
              <a:rPr lang="en-IN" altLang="en-US" b="1" dirty="0">
                <a:latin typeface="Arial" panose="020B0604020202020204" pitchFamily="34" charset="0"/>
                <a:cs typeface="Arial" panose="020B0604020202020204" pitchFamily="34" charset="0"/>
              </a:rPr>
              <a:t>Interests</a:t>
            </a:r>
            <a:r>
              <a:rPr lang="en-IN" altLang="en-US" dirty="0">
                <a:latin typeface="Arial" panose="020B0604020202020204" pitchFamily="34" charset="0"/>
                <a:cs typeface="Arial" panose="020B0604020202020204" pitchFamily="34" charset="0"/>
              </a:rPr>
              <a:t>		:      Most interested in buying women cosmetics</a:t>
            </a:r>
            <a:endParaRPr lang="en-IN" altLang="en-US" dirty="0">
              <a:latin typeface="Arial" panose="020B0604020202020204" pitchFamily="34" charset="0"/>
              <a:cs typeface="Arial" panose="020B0604020202020204" pitchFamily="34" charset="0"/>
            </a:endParaRPr>
          </a:p>
          <a:p>
            <a:pPr marL="342900" indent="-342900">
              <a:buAutoNum type="arabicPeriod" startAt="3"/>
            </a:pPr>
            <a:endParaRPr lang="en-IN" altLang="en-US" dirty="0">
              <a:latin typeface="Arial" panose="020B0604020202020204" pitchFamily="34" charset="0"/>
              <a:cs typeface="Arial" panose="020B0604020202020204" pitchFamily="34" charset="0"/>
            </a:endParaRPr>
          </a:p>
          <a:p>
            <a:pPr marL="342900" indent="-342900">
              <a:buAutoNum type="arabicPeriod" startAt="4"/>
            </a:pPr>
            <a:r>
              <a:rPr lang="en-IN" altLang="en-US" b="1" dirty="0">
                <a:latin typeface="Arial" panose="020B0604020202020204" pitchFamily="34" charset="0"/>
                <a:cs typeface="Arial" panose="020B0604020202020204" pitchFamily="34" charset="0"/>
              </a:rPr>
              <a:t>Habits</a:t>
            </a:r>
            <a:r>
              <a:rPr lang="en-IN" altLang="en-US" dirty="0">
                <a:latin typeface="Arial" panose="020B0604020202020204" pitchFamily="34" charset="0"/>
                <a:cs typeface="Arial" panose="020B0604020202020204" pitchFamily="34" charset="0"/>
              </a:rPr>
              <a:t>		:      Online shopping, searching about beauty tips</a:t>
            </a:r>
            <a:endParaRPr lang="en-IN" altLang="en-US" dirty="0">
              <a:latin typeface="Arial" panose="020B0604020202020204" pitchFamily="34" charset="0"/>
              <a:cs typeface="Arial" panose="020B0604020202020204" pitchFamily="34" charset="0"/>
            </a:endParaRPr>
          </a:p>
          <a:p>
            <a:pPr marL="342900" indent="-342900">
              <a:buAutoNum type="arabicPeriod" startAt="4"/>
            </a:pPr>
            <a:endParaRPr lang="en-IN" altLang="en-US" dirty="0">
              <a:latin typeface="Arial" panose="020B0604020202020204" pitchFamily="34" charset="0"/>
              <a:cs typeface="Arial" panose="020B0604020202020204" pitchFamily="34" charset="0"/>
            </a:endParaRPr>
          </a:p>
          <a:p>
            <a:r>
              <a:rPr lang="en-IN" altLang="en-US" b="1" dirty="0">
                <a:latin typeface="Arial" panose="020B0604020202020204" pitchFamily="34" charset="0"/>
                <a:cs typeface="Arial" panose="020B0604020202020204" pitchFamily="34" charset="0"/>
              </a:rPr>
              <a:t>5.</a:t>
            </a:r>
            <a:r>
              <a:rPr lang="en-IN" altLang="en-US" dirty="0">
                <a:latin typeface="Arial" panose="020B0604020202020204" pitchFamily="34" charset="0"/>
                <a:cs typeface="Arial" panose="020B0604020202020204" pitchFamily="34" charset="0"/>
              </a:rPr>
              <a:t>   </a:t>
            </a:r>
            <a:r>
              <a:rPr lang="en-IN" altLang="en-US" b="1" dirty="0">
                <a:latin typeface="Arial" panose="020B0604020202020204" pitchFamily="34" charset="0"/>
                <a:cs typeface="Arial" panose="020B0604020202020204" pitchFamily="34" charset="0"/>
              </a:rPr>
              <a:t>Lifestyle</a:t>
            </a:r>
            <a:r>
              <a:rPr lang="en-IN" altLang="en-US" dirty="0">
                <a:latin typeface="Arial" panose="020B0604020202020204" pitchFamily="34" charset="0"/>
                <a:cs typeface="Arial" panose="020B0604020202020204" pitchFamily="34" charset="0"/>
              </a:rPr>
              <a:t>		:      Want to lead a healthy lifestyle</a:t>
            </a:r>
            <a:endParaRPr lang="en-IN" altLang="en-US" dirty="0">
              <a:latin typeface="Arial" panose="020B0604020202020204" pitchFamily="34" charset="0"/>
              <a:cs typeface="Arial" panose="020B0604020202020204" pitchFamily="34"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p:nvPr>
            <p:custDataLst>
              <p:tags r:id="rId1"/>
            </p:custDataLst>
          </p:nvPr>
        </p:nvSpPr>
        <p:spPr>
          <a:xfrm>
            <a:off x="914905" y="178"/>
            <a:ext cx="7610100" cy="53530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lnSpc>
                <a:spcPct val="115000"/>
              </a:lnSpc>
              <a:spcBef>
                <a:spcPct val="0"/>
              </a:spcBef>
              <a:spcAft>
                <a:spcPct val="0"/>
              </a:spcAft>
              <a:buNone/>
            </a:pPr>
            <a:r>
              <a:rPr lang="en-GB" sz="2000" b="1">
                <a:solidFill>
                  <a:schemeClr val="tx1"/>
                </a:solidFill>
              </a:rPr>
              <a:t>Part 2: SEO &amp; Keyword Research</a:t>
            </a:r>
            <a:endParaRPr lang="en-GB" sz="2000" b="1">
              <a:solidFill>
                <a:schemeClr val="tx1"/>
              </a:solidFill>
            </a:endParaRPr>
          </a:p>
        </p:txBody>
      </p:sp>
      <p:sp>
        <p:nvSpPr>
          <p:cNvPr id="92" name="Google Shape;92;p19"/>
          <p:cNvSpPr txBox="1"/>
          <p:nvPr>
            <p:custDataLst>
              <p:tags r:id="rId2"/>
            </p:custDataLst>
          </p:nvPr>
        </p:nvSpPr>
        <p:spPr>
          <a:xfrm>
            <a:off x="223000" y="555913"/>
            <a:ext cx="7313700" cy="48895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39700" lvl="0" indent="0" algn="l" rtl="0">
              <a:spcBef>
                <a:spcPct val="0"/>
              </a:spcBef>
              <a:spcAft>
                <a:spcPct val="0"/>
              </a:spcAft>
              <a:buSzPts val="1400"/>
              <a:buNone/>
            </a:pPr>
            <a:r>
              <a:rPr lang="en-IN" altLang="en-GB" sz="2000" b="1"/>
              <a:t>   </a:t>
            </a:r>
            <a:r>
              <a:rPr lang="en-GB" sz="2000" b="1" u="sng"/>
              <a:t>SEO Audit</a:t>
            </a:r>
            <a:r>
              <a:rPr lang="en-GB" sz="2000" b="1"/>
              <a:t>:</a:t>
            </a:r>
            <a:r>
              <a:rPr lang="en-GB"/>
              <a:t> </a:t>
            </a:r>
            <a:endParaRPr lang="en-GB"/>
          </a:p>
        </p:txBody>
      </p:sp>
      <p:sp>
        <p:nvSpPr>
          <p:cNvPr id="5" name="Text Box 4"/>
          <p:cNvSpPr txBox="1"/>
          <p:nvPr>
            <p:custDataLst>
              <p:tags r:id="rId3"/>
            </p:custDataLst>
          </p:nvPr>
        </p:nvSpPr>
        <p:spPr>
          <a:xfrm>
            <a:off x="0" y="1044575"/>
            <a:ext cx="9144000" cy="1337310"/>
          </a:xfrm>
          <a:prstGeom prst="rect">
            <a:avLst/>
          </a:prstGeom>
          <a:noFill/>
        </p:spPr>
        <p:txBody>
          <a:bodyPr wrap="square" rtlCol="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altLang="en-US" dirty="0"/>
              <a:t>                  </a:t>
            </a:r>
            <a:r>
              <a:rPr lang="en-IN" altLang="en-US" sz="1600" dirty="0"/>
              <a:t>An SEO audit is a comprehensive evaluation of a website's search engine optimization (SEO) performance and overall health. The main purpose of an SEO audit is to identify areas of improvement and uncover issues that may be hindering the website's ability to rank well in search engine results. The SEO audit for lakme is as follows:</a:t>
            </a:r>
            <a:endParaRPr lang="en-IN" altLang="en-US" sz="1600" dirty="0"/>
          </a:p>
        </p:txBody>
      </p:sp>
      <p:pic>
        <p:nvPicPr>
          <p:cNvPr id="6" name="Picture 5" descr="Capture"/>
          <p:cNvPicPr>
            <a:picLocks noChangeAspect="1"/>
          </p:cNvPicPr>
          <p:nvPr>
            <p:custDataLst>
              <p:tags r:id="rId4"/>
            </p:custDataLst>
          </p:nvPr>
        </p:nvPicPr>
        <p:blipFill>
          <a:blip r:embed="rId5"/>
          <a:stretch>
            <a:fillRect/>
          </a:stretch>
        </p:blipFill>
        <p:spPr>
          <a:xfrm>
            <a:off x="2520315" y="2302510"/>
            <a:ext cx="3967480" cy="25596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311700" y="166223"/>
            <a:ext cx="8520600" cy="572700"/>
          </a:xfrm>
        </p:spPr>
        <p:txBody>
          <a:bodyPr/>
          <a:lstStyle/>
          <a:p>
            <a:r>
              <a:rPr lang="en-IN" altLang="en-US" sz="1800" dirty="0"/>
              <a:t>   </a:t>
            </a:r>
            <a:r>
              <a:rPr lang="en-IN" altLang="en-US" sz="1800" b="1" u="sng" dirty="0"/>
              <a:t>Rankings of keywords</a:t>
            </a:r>
            <a:r>
              <a:rPr lang="en-IN" altLang="en-US" sz="1800" dirty="0"/>
              <a:t>:</a:t>
            </a:r>
            <a:endParaRPr lang="en-IN" altLang="en-US" sz="1800" dirty="0"/>
          </a:p>
        </p:txBody>
      </p:sp>
      <p:sp>
        <p:nvSpPr>
          <p:cNvPr id="3" name="Text Placeholder 2"/>
          <p:cNvSpPr>
            <a:spLocks noGrp="1"/>
          </p:cNvSpPr>
          <p:nvPr>
            <p:ph type="body" idx="1"/>
            <p:custDataLst>
              <p:tags r:id="rId2"/>
            </p:custDataLst>
          </p:nvPr>
        </p:nvSpPr>
        <p:spPr>
          <a:xfrm>
            <a:off x="311700" y="738923"/>
            <a:ext cx="8520600" cy="3416400"/>
          </a:xfrm>
        </p:spPr>
        <p:txBody>
          <a:bodyPr/>
          <a:lstStyle/>
          <a:p>
            <a:pPr marL="114300" indent="0">
              <a:buNone/>
            </a:pPr>
            <a:r>
              <a:rPr lang="en-IN" altLang="en-US" dirty="0"/>
              <a:t>    </a:t>
            </a:r>
            <a:r>
              <a:rPr lang="en-IN" altLang="en-US" cap="none" dirty="0">
                <a:latin typeface="Arial" panose="020B0604020202020204" pitchFamily="34" charset="0"/>
                <a:cs typeface="Arial" panose="020B0604020202020204" pitchFamily="34" charset="0"/>
              </a:rPr>
              <a:t>Keyword rankings refer to the positions that specific keywords or key phrases hold in the search engine results pages (</a:t>
            </a:r>
            <a:r>
              <a:rPr lang="en-IN" altLang="en-US" cap="none" dirty="0" err="1">
                <a:latin typeface="Arial" panose="020B0604020202020204" pitchFamily="34" charset="0"/>
                <a:cs typeface="Arial" panose="020B0604020202020204" pitchFamily="34" charset="0"/>
              </a:rPr>
              <a:t>serps</a:t>
            </a:r>
            <a:r>
              <a:rPr lang="en-IN" altLang="en-US" cap="none" dirty="0">
                <a:latin typeface="Arial" panose="020B0604020202020204" pitchFamily="34" charset="0"/>
                <a:cs typeface="Arial" panose="020B0604020202020204" pitchFamily="34" charset="0"/>
              </a:rPr>
              <a:t>) when users search for those terms. the keyword rankings for Lakme are as follows:</a:t>
            </a:r>
            <a:endParaRPr lang="en-IN" altLang="en-US" cap="none" dirty="0">
              <a:latin typeface="Arial" panose="020B0604020202020204" pitchFamily="34" charset="0"/>
              <a:cs typeface="Arial" panose="020B0604020202020204" pitchFamily="34" charset="0"/>
            </a:endParaRPr>
          </a:p>
        </p:txBody>
      </p:sp>
      <p:pic>
        <p:nvPicPr>
          <p:cNvPr id="4" name="Picture 3" descr="Capture1"/>
          <p:cNvPicPr>
            <a:picLocks noChangeAspect="1"/>
          </p:cNvPicPr>
          <p:nvPr>
            <p:custDataLst>
              <p:tags r:id="rId3"/>
            </p:custDataLst>
          </p:nvPr>
        </p:nvPicPr>
        <p:blipFill>
          <a:blip r:embed="rId4"/>
          <a:stretch>
            <a:fillRect/>
          </a:stretch>
        </p:blipFill>
        <p:spPr>
          <a:xfrm>
            <a:off x="1578609" y="1764021"/>
            <a:ext cx="5873711" cy="3253877"/>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normAutofit fontScale="90000"/>
          </a:bodyPr>
          <a:lstStyle/>
          <a:p>
            <a:pPr algn="ctr"/>
            <a:r>
              <a:rPr lang="en-US"/>
              <a:t>We have created the screen recording of SEO Audit of Lakme</a:t>
            </a:r>
            <a:r>
              <a:rPr lang="en-IN" altLang="en-US"/>
              <a:t> and the link is provided below:</a:t>
            </a:r>
            <a:endParaRPr lang="en-IN" altLang="en-US"/>
          </a:p>
        </p:txBody>
      </p:sp>
      <p:sp>
        <p:nvSpPr>
          <p:cNvPr id="3" name="Text Placeholder 2"/>
          <p:cNvSpPr>
            <a:spLocks noGrp="1"/>
          </p:cNvSpPr>
          <p:nvPr>
            <p:ph type="body" idx="1"/>
            <p:custDataLst>
              <p:tags r:id="rId2"/>
            </p:custDataLst>
          </p:nvPr>
        </p:nvSpPr>
        <p:spPr>
          <a:xfrm>
            <a:off x="179705" y="1851660"/>
            <a:ext cx="8520430" cy="2684145"/>
          </a:xfrm>
        </p:spPr>
        <p:txBody>
          <a:bodyPr/>
          <a:lstStyle/>
          <a:p>
            <a:pPr algn="ctr"/>
            <a:r>
              <a:rPr lang="en-IN"/>
              <a:t>https://drive.google.com/file/d/11hMZA7oik-IcR1nJNAw_CV9cwk1Y2ZyT/view?usp=sharing</a:t>
            </a:r>
            <a:endParaRPr lang="en-IN"/>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p:nvPr>
            <p:custDataLst>
              <p:tags r:id="rId1"/>
            </p:custDataLst>
          </p:nvPr>
        </p:nvSpPr>
        <p:spPr>
          <a:xfrm>
            <a:off x="-14605" y="0"/>
            <a:ext cx="9158605" cy="53530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lnSpc>
                <a:spcPct val="115000"/>
              </a:lnSpc>
              <a:spcBef>
                <a:spcPct val="0"/>
              </a:spcBef>
              <a:spcAft>
                <a:spcPct val="0"/>
              </a:spcAft>
              <a:buNone/>
            </a:pPr>
            <a:r>
              <a:rPr lang="en-GB" sz="2000" b="1">
                <a:solidFill>
                  <a:schemeClr val="tx1"/>
                </a:solidFill>
              </a:rPr>
              <a:t>Part 2: SEO &amp; Keyword Research</a:t>
            </a:r>
            <a:endParaRPr lang="en-GB" sz="2000" b="1">
              <a:solidFill>
                <a:schemeClr val="tx1"/>
              </a:solidFill>
            </a:endParaRPr>
          </a:p>
        </p:txBody>
      </p:sp>
      <p:sp>
        <p:nvSpPr>
          <p:cNvPr id="92" name="Google Shape;92;p19"/>
          <p:cNvSpPr txBox="1"/>
          <p:nvPr>
            <p:custDataLst>
              <p:tags r:id="rId2"/>
            </p:custDataLst>
          </p:nvPr>
        </p:nvSpPr>
        <p:spPr>
          <a:xfrm>
            <a:off x="467475" y="555913"/>
            <a:ext cx="7313700" cy="48895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139700" lvl="0" algn="l" rtl="0">
              <a:spcBef>
                <a:spcPct val="0"/>
              </a:spcBef>
              <a:spcAft>
                <a:spcPct val="0"/>
              </a:spcAft>
              <a:buSzPts val="1400"/>
            </a:pPr>
            <a:r>
              <a:rPr lang="en-GB" sz="2000" b="1" dirty="0"/>
              <a:t>Keyword Research:</a:t>
            </a:r>
            <a:r>
              <a:rPr lang="en-GB" dirty="0"/>
              <a:t> </a:t>
            </a:r>
            <a:endParaRPr lang="en-GB" dirty="0"/>
          </a:p>
        </p:txBody>
      </p:sp>
      <p:pic>
        <p:nvPicPr>
          <p:cNvPr id="2" name="Picture 1" descr="2023-07-20 12:38:57.263000"/>
          <p:cNvPicPr>
            <a:picLocks noChangeAspect="1"/>
          </p:cNvPicPr>
          <p:nvPr>
            <p:custDataLst>
              <p:tags r:id="rId3"/>
            </p:custDataLst>
          </p:nvPr>
        </p:nvPicPr>
        <p:blipFill>
          <a:blip r:embed="rId4"/>
          <a:stretch>
            <a:fillRect/>
          </a:stretch>
        </p:blipFill>
        <p:spPr>
          <a:xfrm>
            <a:off x="2195830" y="1131570"/>
            <a:ext cx="4681220" cy="36512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2380" y="3670"/>
            <a:ext cx="9141619" cy="5139830"/>
          </a:xfrm>
        </p:spPr>
        <p:txBody>
          <a:bodyPr>
            <a:normAutofit/>
          </a:bodyPr>
          <a:lstStyle/>
          <a:p>
            <a:pPr marL="0" indent="0">
              <a:buNone/>
            </a:pPr>
            <a:endParaRPr lang="en-US" dirty="0"/>
          </a:p>
          <a:p>
            <a:pPr marL="0" indent="0">
              <a:buNone/>
            </a:pPr>
            <a:r>
              <a:rPr lang="en-IN" sz="2000" cap="none" dirty="0">
                <a:latin typeface="Arial" panose="020B0604020202020204" pitchFamily="34" charset="0"/>
                <a:cs typeface="Arial" panose="020B0604020202020204" pitchFamily="34" charset="0"/>
              </a:rPr>
              <a:t>We have conducted a keyword research of our project Lakme in google keyword planner.</a:t>
            </a:r>
            <a:endParaRPr lang="en-IN" sz="2000" cap="none" dirty="0">
              <a:latin typeface="Arial" panose="020B0604020202020204" pitchFamily="34" charset="0"/>
              <a:cs typeface="Arial" panose="020B0604020202020204" pitchFamily="34" charset="0"/>
            </a:endParaRPr>
          </a:p>
          <a:p>
            <a:pPr marL="0" indent="0">
              <a:buNone/>
            </a:pPr>
            <a:r>
              <a:rPr lang="en-IN" sz="2000" cap="none" dirty="0">
                <a:latin typeface="Arial" panose="020B0604020202020204" pitchFamily="34" charset="0"/>
                <a:cs typeface="Arial" panose="020B0604020202020204" pitchFamily="34" charset="0"/>
              </a:rPr>
              <a:t>Google keyword planner conducted a survey and listed some keywords and the screenshot is provided above</a:t>
            </a:r>
            <a:endParaRPr lang="en-IN" sz="2000" cap="none" dirty="0">
              <a:latin typeface="Arial" panose="020B0604020202020204" pitchFamily="34" charset="0"/>
              <a:cs typeface="Arial" panose="020B0604020202020204" pitchFamily="34" charset="0"/>
            </a:endParaRPr>
          </a:p>
          <a:p>
            <a:pPr marL="0" indent="0">
              <a:buNone/>
            </a:pPr>
            <a:r>
              <a:rPr lang="en-IN" sz="2000" cap="none" dirty="0">
                <a:latin typeface="Arial" panose="020B0604020202020204" pitchFamily="34" charset="0"/>
                <a:cs typeface="Arial" panose="020B0604020202020204" pitchFamily="34" charset="0"/>
              </a:rPr>
              <a:t>It displayed Lakme as a top keyword. And  2</a:t>
            </a:r>
            <a:r>
              <a:rPr lang="en-IN" sz="2000" cap="none" baseline="30000" dirty="0">
                <a:latin typeface="Arial" panose="020B0604020202020204" pitchFamily="34" charset="0"/>
                <a:cs typeface="Arial" panose="020B0604020202020204" pitchFamily="34" charset="0"/>
              </a:rPr>
              <a:t>nd</a:t>
            </a:r>
            <a:r>
              <a:rPr lang="en-IN" sz="2000" cap="none" dirty="0">
                <a:latin typeface="Arial" panose="020B0604020202020204" pitchFamily="34" charset="0"/>
                <a:cs typeface="Arial" panose="020B0604020202020204" pitchFamily="34" charset="0"/>
              </a:rPr>
              <a:t> place was captured by Lakme lipstick and Lakme cream</a:t>
            </a:r>
            <a:endParaRPr lang="en-IN" sz="2000" cap="none" dirty="0">
              <a:latin typeface="Arial" panose="020B0604020202020204" pitchFamily="34" charset="0"/>
              <a:cs typeface="Arial" panose="020B0604020202020204" pitchFamily="34" charset="0"/>
            </a:endParaRPr>
          </a:p>
          <a:p>
            <a:pPr marL="0" indent="0">
              <a:buNone/>
            </a:pPr>
            <a:r>
              <a:rPr lang="en-IN" sz="2000" cap="none" dirty="0">
                <a:latin typeface="Arial" panose="020B0604020202020204" pitchFamily="34" charset="0"/>
                <a:cs typeface="Arial" panose="020B0604020202020204" pitchFamily="34" charset="0"/>
              </a:rPr>
              <a:t>It’s essential to conduct compressive keyword research tools like google keyword planner or other SEO tools to identify the most relevant and high traffic keywords for the specific purpose of your content or marketing strategy</a:t>
            </a:r>
            <a:endParaRPr lang="en-IN" sz="2000" cap="none" dirty="0">
              <a:latin typeface="Arial" panose="020B0604020202020204" pitchFamily="34" charset="0"/>
              <a:cs typeface="Arial" panose="020B0604020202020204" pitchFamily="34" charset="0"/>
            </a:endParaRPr>
          </a:p>
          <a:p>
            <a:pPr marL="0" indent="0">
              <a:buNone/>
            </a:pPr>
            <a:r>
              <a:rPr lang="en-IN" sz="2000" cap="none" dirty="0">
                <a:latin typeface="Arial" panose="020B0604020202020204" pitchFamily="34" charset="0"/>
                <a:cs typeface="Arial" panose="020B0604020202020204" pitchFamily="34" charset="0"/>
              </a:rPr>
              <a:t>Additionally, you can explore long-tail keywords related to </a:t>
            </a:r>
            <a:r>
              <a:rPr lang="en-IN" sz="2000" cap="none" dirty="0" err="1">
                <a:latin typeface="Arial" panose="020B0604020202020204" pitchFamily="34" charset="0"/>
                <a:cs typeface="Arial" panose="020B0604020202020204" pitchFamily="34" charset="0"/>
              </a:rPr>
              <a:t>lakme</a:t>
            </a:r>
            <a:r>
              <a:rPr lang="en-IN" sz="2000" cap="none" dirty="0">
                <a:latin typeface="Arial" panose="020B0604020202020204" pitchFamily="34" charset="0"/>
                <a:cs typeface="Arial" panose="020B0604020202020204" pitchFamily="34" charset="0"/>
              </a:rPr>
              <a:t> to target niche audiences and improve search engine rankings</a:t>
            </a:r>
            <a:endParaRPr lang="en-IN" sz="2000" cap="none" dirty="0">
              <a:latin typeface="Arial" panose="020B0604020202020204" pitchFamily="34" charset="0"/>
              <a:cs typeface="Arial" panose="020B0604020202020204" pitchFamily="34" charset="0"/>
            </a:endParaRPr>
          </a:p>
          <a:p>
            <a:pPr marL="0" indent="0">
              <a:buNone/>
            </a:pPr>
            <a:endParaRPr lang="en-IN" cap="none" dirty="0">
              <a:latin typeface="Arial" panose="020B0604020202020204" pitchFamily="34" charset="0"/>
              <a:cs typeface="Arial" panose="020B0604020202020204" pitchFamily="34" charset="0"/>
            </a:endParaRPr>
          </a:p>
          <a:p>
            <a:pPr marL="0" indent="0">
              <a:buNone/>
            </a:pPr>
            <a:endParaRPr lang="en-IN" dirty="0"/>
          </a:p>
          <a:p>
            <a:pPr marL="0" indent="0">
              <a:buNone/>
            </a:pPr>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p:nvPr>
            <p:custDataLst>
              <p:tags r:id="rId1"/>
            </p:custDataLst>
          </p:nvPr>
        </p:nvSpPr>
        <p:spPr>
          <a:xfrm>
            <a:off x="683130" y="51613"/>
            <a:ext cx="7610100" cy="4770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lnSpc>
                <a:spcPct val="115000"/>
              </a:lnSpc>
              <a:spcBef>
                <a:spcPct val="0"/>
              </a:spcBef>
              <a:spcAft>
                <a:spcPct val="0"/>
              </a:spcAft>
              <a:buNone/>
            </a:pPr>
            <a:r>
              <a:rPr lang="en-GB" sz="1900" b="1">
                <a:solidFill>
                  <a:srgbClr val="434343"/>
                </a:solidFill>
              </a:rPr>
              <a:t>Part 2: SEO &amp; Keyword Research</a:t>
            </a:r>
            <a:endParaRPr sz="1900"/>
          </a:p>
        </p:txBody>
      </p:sp>
      <p:sp>
        <p:nvSpPr>
          <p:cNvPr id="92" name="Google Shape;92;p19"/>
          <p:cNvSpPr txBox="1"/>
          <p:nvPr>
            <p:custDataLst>
              <p:tags r:id="rId2"/>
            </p:custDataLst>
          </p:nvPr>
        </p:nvSpPr>
        <p:spPr>
          <a:xfrm>
            <a:off x="827584" y="80755"/>
            <a:ext cx="7313700" cy="498284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139700" lvl="0" algn="l" rtl="0">
              <a:spcBef>
                <a:spcPct val="0"/>
              </a:spcBef>
              <a:spcAft>
                <a:spcPct val="0"/>
              </a:spcAft>
              <a:buSzPts val="1400"/>
            </a:pPr>
            <a:endParaRPr dirty="0"/>
          </a:p>
          <a:p>
            <a:pPr marL="139700" lvl="0" algn="l" rtl="0">
              <a:spcBef>
                <a:spcPct val="0"/>
              </a:spcBef>
              <a:spcAft>
                <a:spcPct val="0"/>
              </a:spcAft>
              <a:buSzPts val="1400"/>
            </a:pPr>
            <a:endParaRPr dirty="0"/>
          </a:p>
          <a:p>
            <a:pPr marL="139700" lvl="0" algn="just" rtl="0">
              <a:spcBef>
                <a:spcPct val="0"/>
              </a:spcBef>
              <a:spcAft>
                <a:spcPct val="0"/>
              </a:spcAft>
              <a:buSzPts val="1400"/>
            </a:pPr>
            <a:r>
              <a:rPr lang="en-GB" sz="1800" b="1" dirty="0"/>
              <a:t>On page Optimization: </a:t>
            </a:r>
            <a:r>
              <a:rPr lang="en-US" sz="1800" dirty="0"/>
              <a:t>On-page optimization, also known as on-page SEO (Search Engine Optimization), refers to the process of optimizing various elements on a website's individual pages to improve its visibility and ranking in search engine results. The primary goal of on-page optimization is to make the webpage more appealing and relevant to both users and search engines. The on-page optimization of Lakme is as follows</a:t>
            </a:r>
            <a:endParaRPr lang="en-US" sz="1800" dirty="0"/>
          </a:p>
          <a:p>
            <a:pPr marL="139700" lvl="0" algn="l" rtl="0">
              <a:spcBef>
                <a:spcPct val="0"/>
              </a:spcBef>
              <a:spcAft>
                <a:spcPct val="0"/>
              </a:spcAft>
              <a:buSzPts val="1400"/>
            </a:pPr>
            <a:endParaRPr lang="en-US" sz="1800" dirty="0"/>
          </a:p>
          <a:p>
            <a:pPr marL="457200" lvl="0" indent="-317500" algn="l" rtl="0">
              <a:spcBef>
                <a:spcPct val="0"/>
              </a:spcBef>
              <a:spcAft>
                <a:spcPct val="0"/>
              </a:spcAft>
              <a:buSzPts val="1400"/>
              <a:buChar char="●"/>
            </a:pPr>
            <a:endParaRPr lang="en-US" b="1" dirty="0"/>
          </a:p>
          <a:p>
            <a:pPr marL="457200" lvl="0" indent="-317500" algn="l" rtl="0">
              <a:spcBef>
                <a:spcPct val="0"/>
              </a:spcBef>
              <a:spcAft>
                <a:spcPct val="0"/>
              </a:spcAft>
              <a:buSzPts val="1400"/>
              <a:buChar char="●"/>
            </a:pPr>
            <a:endParaRPr lang="en-US" b="1" dirty="0"/>
          </a:p>
          <a:p>
            <a:pPr marL="457200" lvl="0" indent="-317500" algn="l" rtl="0">
              <a:spcBef>
                <a:spcPct val="0"/>
              </a:spcBef>
              <a:spcAft>
                <a:spcPct val="0"/>
              </a:spcAft>
              <a:buSzPts val="1400"/>
              <a:buChar char="●"/>
            </a:pPr>
            <a:endParaRPr lang="en-US" b="1" dirty="0"/>
          </a:p>
          <a:p>
            <a:pPr marL="457200" lvl="0" indent="-317500" algn="l" rtl="0">
              <a:spcBef>
                <a:spcPct val="0"/>
              </a:spcBef>
              <a:spcAft>
                <a:spcPct val="0"/>
              </a:spcAft>
              <a:buSzPts val="1400"/>
              <a:buChar char="●"/>
            </a:pPr>
            <a:endParaRPr lang="en-US" b="1" dirty="0"/>
          </a:p>
          <a:p>
            <a:pPr marL="457200" lvl="0" indent="-317500" algn="l" rtl="0">
              <a:spcBef>
                <a:spcPct val="0"/>
              </a:spcBef>
              <a:spcAft>
                <a:spcPct val="0"/>
              </a:spcAft>
              <a:buSzPts val="1400"/>
              <a:buChar char="●"/>
            </a:pPr>
            <a:endParaRPr lang="en-US" b="1" dirty="0"/>
          </a:p>
          <a:p>
            <a:pPr marL="457200" lvl="0" indent="-317500" algn="l" rtl="0">
              <a:spcBef>
                <a:spcPct val="0"/>
              </a:spcBef>
              <a:spcAft>
                <a:spcPct val="0"/>
              </a:spcAft>
              <a:buSzPts val="1400"/>
              <a:buChar char="●"/>
            </a:pPr>
            <a:endParaRPr lang="en-US" b="1" dirty="0"/>
          </a:p>
          <a:p>
            <a:pPr marL="457200" lvl="0" indent="-317500" algn="l" rtl="0">
              <a:spcBef>
                <a:spcPct val="0"/>
              </a:spcBef>
              <a:spcAft>
                <a:spcPct val="0"/>
              </a:spcAft>
              <a:buSzPts val="1400"/>
              <a:buChar char="●"/>
            </a:pPr>
            <a:endParaRPr lang="en-US" b="1" dirty="0"/>
          </a:p>
          <a:p>
            <a:pPr marL="457200" lvl="0" indent="-317500" algn="l" rtl="0">
              <a:spcBef>
                <a:spcPct val="0"/>
              </a:spcBef>
              <a:spcAft>
                <a:spcPct val="0"/>
              </a:spcAft>
              <a:buSzPts val="1400"/>
              <a:buChar char="●"/>
            </a:pPr>
            <a:endParaRPr lang="en-US" b="1" dirty="0"/>
          </a:p>
          <a:p>
            <a:pPr marL="457200" lvl="0" indent="-317500" algn="l" rtl="0">
              <a:spcBef>
                <a:spcPct val="0"/>
              </a:spcBef>
              <a:spcAft>
                <a:spcPct val="0"/>
              </a:spcAft>
              <a:buSzPts val="1400"/>
              <a:buChar char="●"/>
            </a:pPr>
            <a:endParaRPr lang="en-US" b="1" dirty="0"/>
          </a:p>
          <a:p>
            <a:pPr marL="457200" lvl="0" indent="-317500" algn="l" rtl="0">
              <a:spcBef>
                <a:spcPct val="0"/>
              </a:spcBef>
              <a:spcAft>
                <a:spcPct val="0"/>
              </a:spcAft>
              <a:buSzPts val="1400"/>
              <a:buChar char="●"/>
            </a:pPr>
            <a:endParaRPr lang="en-US" b="1" dirty="0"/>
          </a:p>
        </p:txBody>
      </p:sp>
      <p:pic>
        <p:nvPicPr>
          <p:cNvPr id="7" name="Picture 6"/>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2339752" y="2787774"/>
            <a:ext cx="4158208" cy="218737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36830" y="2499995"/>
            <a:ext cx="9169400" cy="842010"/>
          </a:xfrm>
        </p:spPr>
        <p:txBody>
          <a:bodyPr/>
          <a:lstStyle/>
          <a:p>
            <a:r>
              <a:rPr lang="en-IN" sz="1800"/>
              <a:t>								</a:t>
            </a:r>
            <a:endParaRPr lang="en-IN" sz="1800"/>
          </a:p>
        </p:txBody>
      </p:sp>
      <p:pic>
        <p:nvPicPr>
          <p:cNvPr id="4" name="Picture 3"/>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403350" y="0"/>
            <a:ext cx="5770880" cy="2337435"/>
          </a:xfrm>
          <a:prstGeom prst="rect">
            <a:avLst/>
          </a:prstGeom>
        </p:spPr>
      </p:pic>
      <p:sp>
        <p:nvSpPr>
          <p:cNvPr id="6" name="Text Box 5"/>
          <p:cNvSpPr txBox="1"/>
          <p:nvPr>
            <p:custDataLst>
              <p:tags r:id="rId4"/>
            </p:custDataLst>
          </p:nvPr>
        </p:nvSpPr>
        <p:spPr>
          <a:xfrm>
            <a:off x="0" y="2667635"/>
            <a:ext cx="9132570" cy="23069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altLang="en-US" dirty="0">
                <a:latin typeface="Arial" panose="020B0604020202020204" pitchFamily="34" charset="0"/>
                <a:cs typeface="Arial" panose="020B0604020202020204" pitchFamily="34" charset="0"/>
              </a:rPr>
              <a:t>Above screenshot tells us that the title tag and meta description tag are not proper.</a:t>
            </a:r>
            <a:endParaRPr lang="en-IN" altLang="en-US" dirty="0">
              <a:latin typeface="Arial" panose="020B0604020202020204" pitchFamily="34" charset="0"/>
              <a:cs typeface="Arial" panose="020B0604020202020204" pitchFamily="34" charset="0"/>
            </a:endParaRPr>
          </a:p>
          <a:p>
            <a:pPr algn="just"/>
            <a:r>
              <a:rPr lang="en-IN" altLang="en-US" dirty="0">
                <a:latin typeface="Arial" panose="020B0604020202020204" pitchFamily="34" charset="0"/>
                <a:cs typeface="Arial" panose="020B0604020202020204" pitchFamily="34" charset="0"/>
              </a:rPr>
              <a:t>It suggests us that the title tag should be of length of minimum 10 characters to a maximum length of 70. But title tag is of 78 characters.</a:t>
            </a:r>
            <a:endParaRPr lang="en-IN" altLang="en-US" dirty="0">
              <a:latin typeface="Arial" panose="020B0604020202020204" pitchFamily="34" charset="0"/>
              <a:cs typeface="Arial" panose="020B0604020202020204" pitchFamily="34" charset="0"/>
            </a:endParaRPr>
          </a:p>
          <a:p>
            <a:pPr algn="just"/>
            <a:endParaRPr lang="en-IN" altLang="en-US" dirty="0">
              <a:latin typeface="Arial" panose="020B0604020202020204" pitchFamily="34" charset="0"/>
              <a:cs typeface="Arial" panose="020B0604020202020204" pitchFamily="34" charset="0"/>
            </a:endParaRPr>
          </a:p>
          <a:p>
            <a:pPr algn="just"/>
            <a:r>
              <a:rPr lang="en-IN" altLang="en-US" dirty="0">
                <a:latin typeface="Arial" panose="020B0604020202020204" pitchFamily="34" charset="0"/>
                <a:cs typeface="Arial" panose="020B0604020202020204" pitchFamily="34" charset="0"/>
              </a:rPr>
              <a:t>Apart of title tag meta description tag also can have a minimum length of 70 characters to a maximum length of 160 but www.lakmeindia.com has a character length of 237. In order to make the page or website better we have to change the character length to the character limit so that the page can be top in search rankings.</a:t>
            </a:r>
            <a:endParaRPr lang="en-IN" altLang="en-US" dirty="0">
              <a:latin typeface="Arial" panose="020B0604020202020204" pitchFamily="34" charset="0"/>
              <a:cs typeface="Arial" panose="020B0604020202020204" pitchFamily="34" charset="0"/>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 y="-20320"/>
            <a:ext cx="9102725" cy="5069205"/>
          </a:xfrm>
          <a:prstGeom prst="rect">
            <a:avLst/>
          </a:prstGeom>
          <a:noFill/>
        </p:spPr>
        <p:txBody>
          <a:bodyPr wrap="square" rtlCol="0">
            <a:noAutofit/>
          </a:bodyPr>
          <a:p>
            <a:pPr algn="ctr"/>
            <a:r>
              <a:rPr lang="en-US" sz="2800" b="1"/>
              <a:t>Student Declaration</a:t>
            </a:r>
            <a:endParaRPr lang="en-US" sz="2800" b="1"/>
          </a:p>
          <a:p>
            <a:pPr algn="ctr"/>
            <a:endParaRPr lang="en-US" sz="2800" b="1"/>
          </a:p>
          <a:p>
            <a:pPr algn="just"/>
            <a:r>
              <a:rPr lang="en-US" sz="1600"/>
              <a:t>I </a:t>
            </a:r>
            <a:r>
              <a:rPr lang="en-US" sz="1600" b="1"/>
              <a:t>PITLA MOHAN</a:t>
            </a:r>
            <a:r>
              <a:rPr lang="en-US" sz="1600"/>
              <a:t> astudent </a:t>
            </a:r>
            <a:r>
              <a:rPr lang="en-US" sz="1600" b="1"/>
              <a:t>A.M.A.L COLLEGE </a:t>
            </a:r>
            <a:r>
              <a:rPr lang="en-US" sz="1600"/>
              <a:t>program  Reg No.</a:t>
            </a:r>
            <a:r>
              <a:rPr lang="en-US" sz="1600" b="1">
                <a:sym typeface="+mn-ea"/>
              </a:rPr>
              <a:t>120120103121</a:t>
            </a:r>
            <a:r>
              <a:rPr lang="en-US" sz="1600"/>
              <a:t>of the Department of Commerce college do hereby that i have completed.the mandatory internship from </a:t>
            </a:r>
            <a:r>
              <a:rPr lang="en-US" sz="1600" b="1"/>
              <a:t>29-05-2023</a:t>
            </a:r>
            <a:r>
              <a:rPr lang="en-US" sz="1600"/>
              <a:t> to 0</a:t>
            </a:r>
            <a:r>
              <a:rPr lang="en-US" sz="1600" b="1"/>
              <a:t>4-08-2023</a:t>
            </a:r>
            <a:r>
              <a:rPr lang="en-US" sz="1600"/>
              <a:t> in</a:t>
            </a:r>
            <a:r>
              <a:rPr lang="en-US" sz="1600" b="1"/>
              <a:t> DIGITAL MARKETING</a:t>
            </a:r>
            <a:r>
              <a:rPr lang="en-US" sz="1600"/>
              <a:t> [name the intern organization under the faculty guideship of</a:t>
            </a:r>
            <a:r>
              <a:rPr lang="en-US" sz="1600" b="1"/>
              <a:t> SMART BRIDGE</a:t>
            </a:r>
            <a:r>
              <a:rPr lang="en-US" sz="1600"/>
              <a:t>, [name of the faculty guide],</a:t>
            </a:r>
            <a:r>
              <a:rPr lang="en-US" sz="1600" b="1"/>
              <a:t>department of</a:t>
            </a:r>
            <a:r>
              <a:rPr lang="en-US" sz="1600" b="1"/>
              <a:t> COMMERCE A.M.A.L ANAKAPALLI[name of the college]</a:t>
            </a:r>
            <a:endParaRPr lang="en-US" sz="1600" b="1"/>
          </a:p>
          <a:p>
            <a:pPr algn="just"/>
            <a:endParaRPr lang="en-US" sz="1600" b="1"/>
          </a:p>
          <a:p>
            <a:pPr algn="just"/>
            <a:endParaRPr lang="en-US" sz="1600"/>
          </a:p>
          <a:p>
            <a:pPr algn="just"/>
            <a:endParaRPr lang="en-US" sz="1600"/>
          </a:p>
          <a:p>
            <a:pPr algn="just"/>
            <a:endParaRPr lang="en-US" sz="1600"/>
          </a:p>
          <a:p>
            <a:pPr algn="just"/>
            <a:endParaRPr lang="en-US" sz="1600"/>
          </a:p>
          <a:p>
            <a:pPr algn="just"/>
            <a:endParaRPr lang="en-US" sz="1600"/>
          </a:p>
          <a:p>
            <a:pPr algn="just"/>
            <a:endParaRPr lang="en-US" sz="1600"/>
          </a:p>
          <a:p>
            <a:pPr algn="just"/>
            <a:endParaRPr lang="en-US" sz="1600"/>
          </a:p>
          <a:p>
            <a:pPr algn="just"/>
            <a:endParaRPr lang="en-US" sz="1600"/>
          </a:p>
          <a:p>
            <a:pPr algn="just"/>
            <a:r>
              <a:rPr lang="en-US" sz="1600"/>
              <a:t>                                                                                                                       P.Mohan</a:t>
            </a:r>
            <a:endParaRPr lang="en-US" sz="1600"/>
          </a:p>
          <a:p>
            <a:pPr algn="just"/>
            <a:r>
              <a:rPr lang="en-US" sz="1600"/>
              <a:t>                                                                                                               [signature and date]</a:t>
            </a:r>
            <a:endParaRPr lang="en-US" sz="1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p:nvPr>
            <p:custDataLst>
              <p:tags r:id="rId1"/>
            </p:custDataLst>
          </p:nvPr>
        </p:nvSpPr>
        <p:spPr>
          <a:xfrm>
            <a:off x="539552" y="-2080"/>
            <a:ext cx="7610100" cy="6057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lnSpc>
                <a:spcPct val="115000"/>
              </a:lnSpc>
              <a:spcBef>
                <a:spcPct val="0"/>
              </a:spcBef>
              <a:spcAft>
                <a:spcPct val="0"/>
              </a:spcAft>
              <a:buNone/>
            </a:pPr>
            <a:r>
              <a:rPr lang="en-GB" sz="2400" b="1">
                <a:solidFill>
                  <a:schemeClr val="tx1"/>
                </a:solidFill>
              </a:rPr>
              <a:t>Part 3: Content Ideas and Marketing Strategies</a:t>
            </a:r>
            <a:endParaRPr lang="en-GB" sz="2400" b="1">
              <a:solidFill>
                <a:schemeClr val="tx1"/>
              </a:solidFill>
            </a:endParaRPr>
          </a:p>
        </p:txBody>
      </p:sp>
      <p:sp>
        <p:nvSpPr>
          <p:cNvPr id="98" name="Google Shape;98;p20"/>
          <p:cNvSpPr txBox="1"/>
          <p:nvPr>
            <p:custDataLst>
              <p:tags r:id="rId2"/>
            </p:custDataLst>
          </p:nvPr>
        </p:nvSpPr>
        <p:spPr>
          <a:xfrm>
            <a:off x="-36512" y="483518"/>
            <a:ext cx="9180512" cy="67373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139700" lvl="0" algn="l" rtl="0">
              <a:spcBef>
                <a:spcPct val="0"/>
              </a:spcBef>
              <a:spcAft>
                <a:spcPct val="0"/>
              </a:spcAft>
              <a:buSzPts val="1400"/>
            </a:pPr>
            <a:r>
              <a:rPr lang="en-GB" sz="1800" b="1" u="sng" dirty="0"/>
              <a:t>Content Idea Generation &amp; Strategy</a:t>
            </a:r>
            <a:r>
              <a:rPr lang="en-GB" b="1" dirty="0"/>
              <a:t>:</a:t>
            </a:r>
            <a:endParaRPr lang="en-GB" dirty="0"/>
          </a:p>
          <a:p>
            <a:pPr marL="0" lvl="0" indent="0" algn="l" rtl="0">
              <a:spcBef>
                <a:spcPct val="0"/>
              </a:spcBef>
              <a:spcAft>
                <a:spcPct val="0"/>
              </a:spcAft>
              <a:buNone/>
            </a:pPr>
            <a:endParaRPr lang="en-US" dirty="0"/>
          </a:p>
        </p:txBody>
      </p:sp>
      <p:graphicFrame>
        <p:nvGraphicFramePr>
          <p:cNvPr id="2" name="Table 1"/>
          <p:cNvGraphicFramePr/>
          <p:nvPr/>
        </p:nvGraphicFramePr>
        <p:xfrm>
          <a:off x="0" y="1059815"/>
          <a:ext cx="9147175" cy="4396740"/>
        </p:xfrm>
        <a:graphic>
          <a:graphicData uri="http://schemas.openxmlformats.org/drawingml/2006/table">
            <a:tbl>
              <a:tblPr firstRow="1" bandRow="1">
                <a:tableStyleId>{5C22544A-7EE6-4342-B048-85BDC9FD1C3A}</a:tableStyleId>
              </a:tblPr>
              <a:tblGrid>
                <a:gridCol w="1416685"/>
                <a:gridCol w="2089150"/>
                <a:gridCol w="1723390"/>
                <a:gridCol w="1533525"/>
                <a:gridCol w="2384425"/>
              </a:tblGrid>
              <a:tr h="393065">
                <a:tc>
                  <a:txBody>
                    <a:bodyPr/>
                    <a:lstStyle/>
                    <a:p>
                      <a:pPr>
                        <a:buNone/>
                      </a:pPr>
                      <a:r>
                        <a:rPr lang="en-IN" altLang="en-US" sz="1600" dirty="0">
                          <a:gradFill>
                            <a:gsLst>
                              <a:gs pos="0">
                                <a:srgbClr val="E30000"/>
                              </a:gs>
                              <a:gs pos="100000">
                                <a:srgbClr val="760303"/>
                              </a:gs>
                            </a:gsLst>
                            <a:lin ang="5400000" scaled="0"/>
                          </a:gradFill>
                        </a:rPr>
                        <a:t>Date</a:t>
                      </a:r>
                      <a:endParaRPr lang="en-IN" altLang="en-US" sz="1600" dirty="0">
                        <a:gradFill>
                          <a:gsLst>
                            <a:gs pos="0">
                              <a:srgbClr val="E30000"/>
                            </a:gs>
                            <a:gs pos="100000">
                              <a:srgbClr val="760303"/>
                            </a:gs>
                          </a:gsLst>
                          <a:lin ang="5400000" scaled="0"/>
                        </a:gradFill>
                      </a:endParaRPr>
                    </a:p>
                  </a:txBody>
                  <a:tcPr>
                    <a:solidFill>
                      <a:srgbClr val="00B0F0"/>
                    </a:solidFill>
                  </a:tcPr>
                </a:tc>
                <a:tc>
                  <a:txBody>
                    <a:bodyPr/>
                    <a:lstStyle/>
                    <a:p>
                      <a:pPr>
                        <a:buNone/>
                      </a:pPr>
                      <a:r>
                        <a:rPr lang="en-IN" altLang="en-US" sz="1600" dirty="0">
                          <a:gradFill>
                            <a:gsLst>
                              <a:gs pos="0">
                                <a:srgbClr val="E30000"/>
                              </a:gs>
                              <a:gs pos="100000">
                                <a:srgbClr val="760303"/>
                              </a:gs>
                            </a:gsLst>
                            <a:lin ang="5400000" scaled="0"/>
                          </a:gradFill>
                        </a:rPr>
                        <a:t>Content Theme</a:t>
                      </a:r>
                      <a:endParaRPr lang="en-IN" altLang="en-US" sz="1600" dirty="0">
                        <a:gradFill>
                          <a:gsLst>
                            <a:gs pos="0">
                              <a:srgbClr val="E30000"/>
                            </a:gs>
                            <a:gs pos="100000">
                              <a:srgbClr val="760303"/>
                            </a:gs>
                          </a:gsLst>
                          <a:lin ang="5400000" scaled="0"/>
                        </a:gradFill>
                      </a:endParaRPr>
                    </a:p>
                  </a:txBody>
                  <a:tcPr>
                    <a:solidFill>
                      <a:srgbClr val="00B0F0"/>
                    </a:solidFill>
                  </a:tcPr>
                </a:tc>
                <a:tc>
                  <a:txBody>
                    <a:bodyPr/>
                    <a:lstStyle/>
                    <a:p>
                      <a:pPr>
                        <a:buNone/>
                      </a:pPr>
                      <a:r>
                        <a:rPr lang="en-IN" altLang="en-US" sz="1600" dirty="0">
                          <a:gradFill>
                            <a:gsLst>
                              <a:gs pos="0">
                                <a:srgbClr val="E30000"/>
                              </a:gs>
                              <a:gs pos="100000">
                                <a:srgbClr val="760303"/>
                              </a:gs>
                            </a:gsLst>
                            <a:lin ang="5400000" scaled="0"/>
                          </a:gradFill>
                        </a:rPr>
                        <a:t>Content Format</a:t>
                      </a:r>
                      <a:endParaRPr lang="en-IN" altLang="en-US" sz="1600" dirty="0">
                        <a:gradFill>
                          <a:gsLst>
                            <a:gs pos="0">
                              <a:srgbClr val="E30000"/>
                            </a:gs>
                            <a:gs pos="100000">
                              <a:srgbClr val="760303"/>
                            </a:gs>
                          </a:gsLst>
                          <a:lin ang="5400000" scaled="0"/>
                        </a:gradFill>
                      </a:endParaRPr>
                    </a:p>
                  </a:txBody>
                  <a:tcPr>
                    <a:solidFill>
                      <a:srgbClr val="00B0F0"/>
                    </a:solidFill>
                  </a:tcPr>
                </a:tc>
                <a:tc>
                  <a:txBody>
                    <a:bodyPr/>
                    <a:lstStyle/>
                    <a:p>
                      <a:pPr>
                        <a:buNone/>
                      </a:pPr>
                      <a:r>
                        <a:rPr lang="en-IN" altLang="en-US" sz="1600" dirty="0">
                          <a:gradFill>
                            <a:gsLst>
                              <a:gs pos="0">
                                <a:srgbClr val="E30000"/>
                              </a:gs>
                              <a:gs pos="100000">
                                <a:srgbClr val="760303"/>
                              </a:gs>
                            </a:gsLst>
                            <a:lin ang="5400000" scaled="0"/>
                          </a:gradFill>
                        </a:rPr>
                        <a:t>Platform</a:t>
                      </a:r>
                      <a:endParaRPr lang="en-IN" altLang="en-US" sz="1600" dirty="0">
                        <a:gradFill>
                          <a:gsLst>
                            <a:gs pos="0">
                              <a:srgbClr val="E30000"/>
                            </a:gs>
                            <a:gs pos="100000">
                              <a:srgbClr val="760303"/>
                            </a:gs>
                          </a:gsLst>
                          <a:lin ang="5400000" scaled="0"/>
                        </a:gradFill>
                      </a:endParaRPr>
                    </a:p>
                  </a:txBody>
                  <a:tcPr>
                    <a:solidFill>
                      <a:srgbClr val="00B0F0"/>
                    </a:solidFill>
                  </a:tcPr>
                </a:tc>
                <a:tc>
                  <a:txBody>
                    <a:bodyPr/>
                    <a:lstStyle/>
                    <a:p>
                      <a:pPr>
                        <a:buNone/>
                      </a:pPr>
                      <a:r>
                        <a:rPr lang="en-IN" altLang="en-US" sz="1600" dirty="0">
                          <a:gradFill>
                            <a:gsLst>
                              <a:gs pos="0">
                                <a:srgbClr val="E30000"/>
                              </a:gs>
                              <a:gs pos="100000">
                                <a:srgbClr val="760303"/>
                              </a:gs>
                            </a:gsLst>
                            <a:lin ang="5400000" scaled="0"/>
                          </a:gradFill>
                        </a:rPr>
                        <a:t>Strategy &amp; Aim</a:t>
                      </a:r>
                      <a:endParaRPr lang="en-IN" altLang="en-US" sz="1600" dirty="0">
                        <a:gradFill>
                          <a:gsLst>
                            <a:gs pos="0">
                              <a:srgbClr val="E30000"/>
                            </a:gs>
                            <a:gs pos="100000">
                              <a:srgbClr val="760303"/>
                            </a:gs>
                          </a:gsLst>
                          <a:lin ang="5400000" scaled="0"/>
                        </a:gradFill>
                      </a:endParaRPr>
                    </a:p>
                  </a:txBody>
                  <a:tcPr>
                    <a:solidFill>
                      <a:srgbClr val="00B0F0"/>
                    </a:solidFill>
                  </a:tcPr>
                </a:tc>
              </a:tr>
              <a:tr h="540385">
                <a:tc>
                  <a:txBody>
                    <a:bodyPr/>
                    <a:lstStyle/>
                    <a:p>
                      <a:pPr>
                        <a:buNone/>
                      </a:pPr>
                      <a:r>
                        <a:rPr lang="en-IN" altLang="en-US">
                          <a:solidFill>
                            <a:schemeClr val="accent1">
                              <a:lumMod val="75000"/>
                            </a:schemeClr>
                          </a:solidFill>
                        </a:rPr>
                        <a:t>17-07-2023</a:t>
                      </a:r>
                      <a:endParaRPr lang="en-IN" altLang="en-US">
                        <a:solidFill>
                          <a:schemeClr val="accent1">
                            <a:lumMod val="75000"/>
                          </a:schemeClr>
                        </a:solidFill>
                      </a:endParaRPr>
                    </a:p>
                  </a:txBody>
                  <a:tcPr/>
                </a:tc>
                <a:tc>
                  <a:txBody>
                    <a:bodyPr/>
                    <a:lstStyle/>
                    <a:p>
                      <a:pPr>
                        <a:buNone/>
                      </a:pPr>
                      <a:r>
                        <a:rPr lang="en-IN" altLang="en-US" dirty="0">
                          <a:solidFill>
                            <a:schemeClr val="accent1">
                              <a:lumMod val="75000"/>
                            </a:schemeClr>
                          </a:solidFill>
                        </a:rPr>
                        <a:t>About Lakme</a:t>
                      </a:r>
                      <a:endParaRPr lang="en-IN" altLang="en-US" dirty="0">
                        <a:solidFill>
                          <a:schemeClr val="accent1">
                            <a:lumMod val="75000"/>
                          </a:schemeClr>
                        </a:solidFill>
                      </a:endParaRPr>
                    </a:p>
                  </a:txBody>
                  <a:tcPr/>
                </a:tc>
                <a:tc>
                  <a:txBody>
                    <a:bodyPr/>
                    <a:lstStyle/>
                    <a:p>
                      <a:pPr>
                        <a:buNone/>
                      </a:pPr>
                      <a:r>
                        <a:rPr lang="en-IN" altLang="en-US">
                          <a:solidFill>
                            <a:schemeClr val="accent1">
                              <a:lumMod val="75000"/>
                            </a:schemeClr>
                          </a:solidFill>
                        </a:rPr>
                        <a:t>Video</a:t>
                      </a:r>
                      <a:endParaRPr lang="en-IN" altLang="en-US">
                        <a:solidFill>
                          <a:schemeClr val="accent1">
                            <a:lumMod val="75000"/>
                          </a:schemeClr>
                        </a:solidFill>
                      </a:endParaRPr>
                    </a:p>
                  </a:txBody>
                  <a:tcPr/>
                </a:tc>
                <a:tc>
                  <a:txBody>
                    <a:bodyPr/>
                    <a:lstStyle/>
                    <a:p>
                      <a:pPr>
                        <a:buNone/>
                      </a:pPr>
                      <a:r>
                        <a:rPr lang="en-IN" altLang="en-US">
                          <a:solidFill>
                            <a:schemeClr val="accent1">
                              <a:lumMod val="75000"/>
                            </a:schemeClr>
                          </a:solidFill>
                        </a:rPr>
                        <a:t>Facebook</a:t>
                      </a:r>
                      <a:endParaRPr lang="en-IN" altLang="en-US">
                        <a:solidFill>
                          <a:schemeClr val="accent1">
                            <a:lumMod val="75000"/>
                          </a:schemeClr>
                        </a:solidFill>
                      </a:endParaRPr>
                    </a:p>
                  </a:txBody>
                  <a:tcPr/>
                </a:tc>
                <a:tc>
                  <a:txBody>
                    <a:bodyPr/>
                    <a:lstStyle/>
                    <a:p>
                      <a:pPr>
                        <a:buNone/>
                      </a:pPr>
                      <a:r>
                        <a:rPr lang="en-IN" altLang="en-US" dirty="0">
                          <a:solidFill>
                            <a:schemeClr val="accent1">
                              <a:lumMod val="75000"/>
                            </a:schemeClr>
                          </a:solidFill>
                        </a:rPr>
                        <a:t>To market Lakme products worldwide</a:t>
                      </a:r>
                      <a:endParaRPr lang="en-IN" altLang="en-US" dirty="0">
                        <a:solidFill>
                          <a:schemeClr val="accent1">
                            <a:lumMod val="75000"/>
                          </a:schemeClr>
                        </a:solidFill>
                      </a:endParaRPr>
                    </a:p>
                  </a:txBody>
                  <a:tcPr/>
                </a:tc>
              </a:tr>
              <a:tr h="540385">
                <a:tc>
                  <a:txBody>
                    <a:bodyPr/>
                    <a:lstStyle/>
                    <a:p>
                      <a:pPr>
                        <a:buNone/>
                      </a:pPr>
                      <a:r>
                        <a:rPr lang="en-IN" altLang="en-US">
                          <a:solidFill>
                            <a:srgbClr val="7030A0"/>
                          </a:solidFill>
                        </a:rPr>
                        <a:t>18-07-2023</a:t>
                      </a:r>
                      <a:endParaRPr lang="en-IN" altLang="en-US">
                        <a:solidFill>
                          <a:srgbClr val="7030A0"/>
                        </a:solidFill>
                      </a:endParaRPr>
                    </a:p>
                  </a:txBody>
                  <a:tcPr/>
                </a:tc>
                <a:tc>
                  <a:txBody>
                    <a:bodyPr/>
                    <a:lstStyle/>
                    <a:p>
                      <a:pPr>
                        <a:buNone/>
                      </a:pPr>
                      <a:r>
                        <a:rPr lang="en-IN" altLang="en-US" dirty="0">
                          <a:solidFill>
                            <a:srgbClr val="7030A0"/>
                          </a:solidFill>
                        </a:rPr>
                        <a:t>Lakme Lipsticks</a:t>
                      </a:r>
                      <a:endParaRPr lang="en-IN" altLang="en-US" dirty="0">
                        <a:solidFill>
                          <a:srgbClr val="7030A0"/>
                        </a:solidFill>
                      </a:endParaRPr>
                    </a:p>
                  </a:txBody>
                  <a:tcPr/>
                </a:tc>
                <a:tc>
                  <a:txBody>
                    <a:bodyPr/>
                    <a:lstStyle/>
                    <a:p>
                      <a:pPr>
                        <a:buNone/>
                      </a:pPr>
                      <a:r>
                        <a:rPr lang="en-IN" altLang="en-US">
                          <a:solidFill>
                            <a:srgbClr val="7030A0"/>
                          </a:solidFill>
                        </a:rPr>
                        <a:t>Blog Post</a:t>
                      </a:r>
                      <a:endParaRPr lang="en-IN" altLang="en-US">
                        <a:solidFill>
                          <a:srgbClr val="7030A0"/>
                        </a:solidFill>
                      </a:endParaRPr>
                    </a:p>
                  </a:txBody>
                  <a:tcPr/>
                </a:tc>
                <a:tc>
                  <a:txBody>
                    <a:bodyPr/>
                    <a:lstStyle/>
                    <a:p>
                      <a:pPr>
                        <a:buNone/>
                      </a:pPr>
                      <a:r>
                        <a:rPr lang="en-IN" altLang="en-US">
                          <a:solidFill>
                            <a:srgbClr val="7030A0"/>
                          </a:solidFill>
                        </a:rPr>
                        <a:t>Instagram</a:t>
                      </a:r>
                      <a:endParaRPr lang="en-IN" altLang="en-US">
                        <a:solidFill>
                          <a:srgbClr val="7030A0"/>
                        </a:solidFill>
                      </a:endParaRPr>
                    </a:p>
                  </a:txBody>
                  <a:tcPr/>
                </a:tc>
                <a:tc>
                  <a:txBody>
                    <a:bodyPr/>
                    <a:lstStyle/>
                    <a:p>
                      <a:pPr>
                        <a:buNone/>
                      </a:pPr>
                      <a:r>
                        <a:rPr lang="en-IN" altLang="en-US" dirty="0">
                          <a:solidFill>
                            <a:srgbClr val="7030A0"/>
                          </a:solidFill>
                        </a:rPr>
                        <a:t>To market Lakme famous Lipsticks</a:t>
                      </a:r>
                      <a:endParaRPr lang="en-IN" altLang="en-US" dirty="0">
                        <a:solidFill>
                          <a:srgbClr val="7030A0"/>
                        </a:solidFill>
                      </a:endParaRPr>
                    </a:p>
                  </a:txBody>
                  <a:tcPr/>
                </a:tc>
              </a:tr>
              <a:tr h="539750">
                <a:tc>
                  <a:txBody>
                    <a:bodyPr/>
                    <a:lstStyle/>
                    <a:p>
                      <a:pPr>
                        <a:buNone/>
                      </a:pPr>
                      <a:r>
                        <a:rPr lang="en-IN" altLang="en-US">
                          <a:solidFill>
                            <a:srgbClr val="C00000"/>
                          </a:solidFill>
                        </a:rPr>
                        <a:t>19-07-2023</a:t>
                      </a:r>
                      <a:endParaRPr lang="en-IN" altLang="en-US">
                        <a:solidFill>
                          <a:srgbClr val="C00000"/>
                        </a:solidFill>
                      </a:endParaRPr>
                    </a:p>
                  </a:txBody>
                  <a:tcPr/>
                </a:tc>
                <a:tc>
                  <a:txBody>
                    <a:bodyPr/>
                    <a:lstStyle/>
                    <a:p>
                      <a:pPr>
                        <a:buNone/>
                      </a:pPr>
                      <a:r>
                        <a:rPr lang="en-IN" altLang="en-US" dirty="0">
                          <a:solidFill>
                            <a:srgbClr val="C00000"/>
                          </a:solidFill>
                        </a:rPr>
                        <a:t>Lakme Success Story</a:t>
                      </a:r>
                      <a:endParaRPr lang="en-IN" altLang="en-US" dirty="0">
                        <a:solidFill>
                          <a:srgbClr val="C00000"/>
                        </a:solidFill>
                      </a:endParaRPr>
                    </a:p>
                  </a:txBody>
                  <a:tcPr/>
                </a:tc>
                <a:tc>
                  <a:txBody>
                    <a:bodyPr/>
                    <a:lstStyle/>
                    <a:p>
                      <a:pPr>
                        <a:buNone/>
                      </a:pPr>
                      <a:r>
                        <a:rPr lang="en-IN" altLang="en-US">
                          <a:solidFill>
                            <a:srgbClr val="C00000"/>
                          </a:solidFill>
                        </a:rPr>
                        <a:t>Video</a:t>
                      </a:r>
                      <a:endParaRPr lang="en-IN" altLang="en-US">
                        <a:solidFill>
                          <a:srgbClr val="C00000"/>
                        </a:solidFill>
                      </a:endParaRPr>
                    </a:p>
                  </a:txBody>
                  <a:tcPr/>
                </a:tc>
                <a:tc>
                  <a:txBody>
                    <a:bodyPr/>
                    <a:lstStyle/>
                    <a:p>
                      <a:pPr>
                        <a:buNone/>
                      </a:pPr>
                      <a:r>
                        <a:rPr lang="en-IN" altLang="en-US">
                          <a:solidFill>
                            <a:srgbClr val="C00000"/>
                          </a:solidFill>
                        </a:rPr>
                        <a:t>Facebook</a:t>
                      </a:r>
                      <a:endParaRPr lang="en-IN" altLang="en-US">
                        <a:solidFill>
                          <a:srgbClr val="C00000"/>
                        </a:solidFill>
                      </a:endParaRPr>
                    </a:p>
                  </a:txBody>
                  <a:tcPr/>
                </a:tc>
                <a:tc>
                  <a:txBody>
                    <a:bodyPr/>
                    <a:lstStyle/>
                    <a:p>
                      <a:pPr>
                        <a:buNone/>
                      </a:pPr>
                      <a:r>
                        <a:rPr lang="en-IN" altLang="en-US" dirty="0">
                          <a:solidFill>
                            <a:srgbClr val="C00000"/>
                          </a:solidFill>
                        </a:rPr>
                        <a:t>To advertise the legacy of Lakme</a:t>
                      </a:r>
                      <a:endParaRPr lang="en-IN" altLang="en-US" dirty="0">
                        <a:solidFill>
                          <a:srgbClr val="C00000"/>
                        </a:solidFill>
                      </a:endParaRPr>
                    </a:p>
                  </a:txBody>
                  <a:tcPr/>
                </a:tc>
              </a:tr>
              <a:tr h="540385">
                <a:tc>
                  <a:txBody>
                    <a:bodyPr/>
                    <a:lstStyle/>
                    <a:p>
                      <a:pPr>
                        <a:buNone/>
                      </a:pPr>
                      <a:r>
                        <a:rPr lang="en-IN" altLang="en-US"/>
                        <a:t>20-07-2023</a:t>
                      </a:r>
                      <a:endParaRPr lang="en-IN" altLang="en-US"/>
                    </a:p>
                  </a:txBody>
                  <a:tcPr/>
                </a:tc>
                <a:tc>
                  <a:txBody>
                    <a:bodyPr/>
                    <a:lstStyle/>
                    <a:p>
                      <a:pPr>
                        <a:buNone/>
                      </a:pPr>
                      <a:r>
                        <a:rPr lang="en-IN" altLang="en-US" dirty="0"/>
                        <a:t>Lakme Skin Care</a:t>
                      </a:r>
                      <a:endParaRPr lang="en-IN" altLang="en-US" dirty="0"/>
                    </a:p>
                  </a:txBody>
                  <a:tcPr/>
                </a:tc>
                <a:tc>
                  <a:txBody>
                    <a:bodyPr/>
                    <a:lstStyle/>
                    <a:p>
                      <a:pPr>
                        <a:buNone/>
                      </a:pPr>
                      <a:r>
                        <a:rPr lang="en-IN" altLang="en-US"/>
                        <a:t>Post</a:t>
                      </a:r>
                      <a:endParaRPr lang="en-IN" altLang="en-US"/>
                    </a:p>
                  </a:txBody>
                  <a:tcPr/>
                </a:tc>
                <a:tc>
                  <a:txBody>
                    <a:bodyPr/>
                    <a:lstStyle/>
                    <a:p>
                      <a:pPr>
                        <a:buNone/>
                      </a:pPr>
                      <a:r>
                        <a:rPr lang="en-IN" altLang="en-US"/>
                        <a:t>Instagram</a:t>
                      </a:r>
                      <a:endParaRPr lang="en-IN" altLang="en-US"/>
                    </a:p>
                  </a:txBody>
                  <a:tcPr/>
                </a:tc>
                <a:tc>
                  <a:txBody>
                    <a:bodyPr/>
                    <a:lstStyle/>
                    <a:p>
                      <a:pPr>
                        <a:buNone/>
                      </a:pPr>
                      <a:r>
                        <a:rPr lang="en-IN" altLang="en-US"/>
                        <a:t>To aware people about tremendous skin care</a:t>
                      </a:r>
                      <a:endParaRPr lang="en-IN" altLang="en-US"/>
                    </a:p>
                  </a:txBody>
                  <a:tcPr/>
                </a:tc>
              </a:tr>
              <a:tr h="539750">
                <a:tc>
                  <a:txBody>
                    <a:bodyPr/>
                    <a:lstStyle/>
                    <a:p>
                      <a:pPr>
                        <a:buNone/>
                      </a:pPr>
                      <a:r>
                        <a:rPr lang="en-IN" altLang="en-US">
                          <a:solidFill>
                            <a:schemeClr val="accent1">
                              <a:lumMod val="50000"/>
                            </a:schemeClr>
                          </a:solidFill>
                        </a:rPr>
                        <a:t>21-07-2023</a:t>
                      </a:r>
                      <a:endParaRPr lang="en-IN" altLang="en-US">
                        <a:solidFill>
                          <a:schemeClr val="accent1">
                            <a:lumMod val="50000"/>
                          </a:schemeClr>
                        </a:solidFill>
                      </a:endParaRPr>
                    </a:p>
                  </a:txBody>
                  <a:tcPr/>
                </a:tc>
                <a:tc>
                  <a:txBody>
                    <a:bodyPr/>
                    <a:lstStyle/>
                    <a:p>
                      <a:pPr>
                        <a:buNone/>
                      </a:pPr>
                      <a:r>
                        <a:rPr lang="en-IN" altLang="en-US" dirty="0">
                          <a:solidFill>
                            <a:schemeClr val="accent1">
                              <a:lumMod val="50000"/>
                            </a:schemeClr>
                          </a:solidFill>
                        </a:rPr>
                        <a:t>Behind Lakme</a:t>
                      </a:r>
                      <a:endParaRPr lang="en-IN" altLang="en-US" dirty="0">
                        <a:solidFill>
                          <a:schemeClr val="accent1">
                            <a:lumMod val="50000"/>
                          </a:schemeClr>
                        </a:solidFill>
                      </a:endParaRPr>
                    </a:p>
                  </a:txBody>
                  <a:tcPr/>
                </a:tc>
                <a:tc>
                  <a:txBody>
                    <a:bodyPr/>
                    <a:lstStyle/>
                    <a:p>
                      <a:pPr>
                        <a:buNone/>
                      </a:pPr>
                      <a:r>
                        <a:rPr lang="en-IN" altLang="en-US">
                          <a:solidFill>
                            <a:schemeClr val="accent1">
                              <a:lumMod val="50000"/>
                            </a:schemeClr>
                          </a:solidFill>
                        </a:rPr>
                        <a:t>Video</a:t>
                      </a:r>
                      <a:endParaRPr lang="en-IN" altLang="en-US">
                        <a:solidFill>
                          <a:schemeClr val="accent1">
                            <a:lumMod val="50000"/>
                          </a:schemeClr>
                        </a:solidFill>
                      </a:endParaRPr>
                    </a:p>
                  </a:txBody>
                  <a:tcPr/>
                </a:tc>
                <a:tc>
                  <a:txBody>
                    <a:bodyPr/>
                    <a:lstStyle/>
                    <a:p>
                      <a:pPr>
                        <a:buNone/>
                      </a:pPr>
                      <a:r>
                        <a:rPr lang="en-IN" altLang="en-US">
                          <a:solidFill>
                            <a:schemeClr val="accent1">
                              <a:lumMod val="50000"/>
                            </a:schemeClr>
                          </a:solidFill>
                        </a:rPr>
                        <a:t>Facebook</a:t>
                      </a:r>
                      <a:endParaRPr lang="en-IN" altLang="en-US">
                        <a:solidFill>
                          <a:schemeClr val="accent1">
                            <a:lumMod val="50000"/>
                          </a:schemeClr>
                        </a:solidFill>
                      </a:endParaRPr>
                    </a:p>
                  </a:txBody>
                  <a:tcPr/>
                </a:tc>
                <a:tc>
                  <a:txBody>
                    <a:bodyPr/>
                    <a:lstStyle/>
                    <a:p>
                      <a:pPr>
                        <a:buNone/>
                      </a:pPr>
                      <a:r>
                        <a:rPr lang="en-IN" altLang="en-US" dirty="0">
                          <a:solidFill>
                            <a:schemeClr val="accent1">
                              <a:lumMod val="50000"/>
                            </a:schemeClr>
                          </a:solidFill>
                        </a:rPr>
                        <a:t>To show the hardwork of staff in Lakme</a:t>
                      </a:r>
                      <a:endParaRPr lang="en-IN" altLang="en-US" dirty="0">
                        <a:solidFill>
                          <a:schemeClr val="accent1">
                            <a:lumMod val="50000"/>
                          </a:schemeClr>
                        </a:solidFill>
                      </a:endParaRPr>
                    </a:p>
                  </a:txBody>
                  <a:tcPr/>
                </a:tc>
              </a:tr>
              <a:tr h="540385">
                <a:tc>
                  <a:txBody>
                    <a:bodyPr/>
                    <a:lstStyle/>
                    <a:p>
                      <a:pPr>
                        <a:buNone/>
                      </a:pPr>
                      <a:r>
                        <a:rPr lang="en-IN" altLang="en-US">
                          <a:solidFill>
                            <a:schemeClr val="accent4">
                              <a:lumMod val="50000"/>
                            </a:schemeClr>
                          </a:solidFill>
                        </a:rPr>
                        <a:t>22-07-2023</a:t>
                      </a:r>
                      <a:endParaRPr lang="en-IN" altLang="en-US">
                        <a:solidFill>
                          <a:schemeClr val="accent4">
                            <a:lumMod val="50000"/>
                          </a:schemeClr>
                        </a:solidFill>
                      </a:endParaRPr>
                    </a:p>
                  </a:txBody>
                  <a:tcPr/>
                </a:tc>
                <a:tc>
                  <a:txBody>
                    <a:bodyPr/>
                    <a:lstStyle/>
                    <a:p>
                      <a:pPr>
                        <a:buNone/>
                      </a:pPr>
                      <a:r>
                        <a:rPr lang="en-IN" altLang="en-US" dirty="0">
                          <a:solidFill>
                            <a:schemeClr val="accent4">
                              <a:lumMod val="50000"/>
                            </a:schemeClr>
                          </a:solidFill>
                        </a:rPr>
                        <a:t>Lakme Quiz</a:t>
                      </a:r>
                      <a:endParaRPr lang="en-IN" altLang="en-US" dirty="0">
                        <a:solidFill>
                          <a:schemeClr val="accent4">
                            <a:lumMod val="50000"/>
                          </a:schemeClr>
                        </a:solidFill>
                      </a:endParaRPr>
                    </a:p>
                  </a:txBody>
                  <a:tcPr/>
                </a:tc>
                <a:tc>
                  <a:txBody>
                    <a:bodyPr/>
                    <a:lstStyle/>
                    <a:p>
                      <a:pPr>
                        <a:buNone/>
                      </a:pPr>
                      <a:r>
                        <a:rPr lang="en-IN" altLang="en-US">
                          <a:solidFill>
                            <a:schemeClr val="accent4">
                              <a:lumMod val="50000"/>
                            </a:schemeClr>
                          </a:solidFill>
                        </a:rPr>
                        <a:t>Interactive Quiz</a:t>
                      </a:r>
                      <a:endParaRPr lang="en-IN" altLang="en-US">
                        <a:solidFill>
                          <a:schemeClr val="accent4">
                            <a:lumMod val="50000"/>
                          </a:schemeClr>
                        </a:solidFill>
                      </a:endParaRPr>
                    </a:p>
                  </a:txBody>
                  <a:tcPr/>
                </a:tc>
                <a:tc>
                  <a:txBody>
                    <a:bodyPr/>
                    <a:lstStyle/>
                    <a:p>
                      <a:pPr>
                        <a:buNone/>
                      </a:pPr>
                      <a:r>
                        <a:rPr lang="en-IN" altLang="en-US">
                          <a:solidFill>
                            <a:schemeClr val="accent4">
                              <a:lumMod val="50000"/>
                            </a:schemeClr>
                          </a:solidFill>
                        </a:rPr>
                        <a:t>Instagram</a:t>
                      </a:r>
                      <a:endParaRPr lang="en-IN" altLang="en-US">
                        <a:solidFill>
                          <a:schemeClr val="accent4">
                            <a:lumMod val="50000"/>
                          </a:schemeClr>
                        </a:solidFill>
                      </a:endParaRPr>
                    </a:p>
                  </a:txBody>
                  <a:tcPr/>
                </a:tc>
                <a:tc>
                  <a:txBody>
                    <a:bodyPr/>
                    <a:lstStyle/>
                    <a:p>
                      <a:pPr>
                        <a:buNone/>
                      </a:pPr>
                      <a:r>
                        <a:rPr lang="en-IN" altLang="en-US">
                          <a:solidFill>
                            <a:schemeClr val="accent4">
                              <a:lumMod val="50000"/>
                            </a:schemeClr>
                          </a:solidFill>
                        </a:rPr>
                        <a:t>Engage audience with interactive quiz</a:t>
                      </a:r>
                      <a:endParaRPr lang="en-IN" altLang="en-US">
                        <a:solidFill>
                          <a:schemeClr val="accent4">
                            <a:lumMod val="50000"/>
                          </a:schemeClr>
                        </a:solidFill>
                      </a:endParaRPr>
                    </a:p>
                  </a:txBody>
                  <a:tcPr/>
                </a:tc>
              </a:tr>
              <a:tr h="762635">
                <a:tc>
                  <a:txBody>
                    <a:bodyPr/>
                    <a:lstStyle/>
                    <a:p>
                      <a:pPr>
                        <a:buNone/>
                      </a:pPr>
                      <a:r>
                        <a:rPr lang="en-IN" altLang="en-US">
                          <a:solidFill>
                            <a:srgbClr val="00B050"/>
                          </a:solidFill>
                        </a:rPr>
                        <a:t>23-07-2023</a:t>
                      </a:r>
                      <a:endParaRPr lang="en-IN" altLang="en-US">
                        <a:solidFill>
                          <a:srgbClr val="00B050"/>
                        </a:solidFill>
                      </a:endParaRPr>
                    </a:p>
                  </a:txBody>
                  <a:tcPr/>
                </a:tc>
                <a:tc>
                  <a:txBody>
                    <a:bodyPr/>
                    <a:lstStyle/>
                    <a:p>
                      <a:pPr>
                        <a:buNone/>
                      </a:pPr>
                      <a:r>
                        <a:rPr lang="en-IN" altLang="en-US" dirty="0">
                          <a:solidFill>
                            <a:srgbClr val="00B050"/>
                          </a:solidFill>
                        </a:rPr>
                        <a:t>Struggles of Lakme</a:t>
                      </a:r>
                      <a:endParaRPr lang="en-IN" altLang="en-US" dirty="0">
                        <a:solidFill>
                          <a:srgbClr val="00B050"/>
                        </a:solidFill>
                      </a:endParaRPr>
                    </a:p>
                  </a:txBody>
                  <a:tcPr/>
                </a:tc>
                <a:tc>
                  <a:txBody>
                    <a:bodyPr/>
                    <a:lstStyle/>
                    <a:p>
                      <a:pPr>
                        <a:buNone/>
                      </a:pPr>
                      <a:r>
                        <a:rPr lang="en-IN" altLang="en-US">
                          <a:solidFill>
                            <a:srgbClr val="00B050"/>
                          </a:solidFill>
                        </a:rPr>
                        <a:t>Video</a:t>
                      </a:r>
                      <a:endParaRPr lang="en-IN" altLang="en-US">
                        <a:solidFill>
                          <a:srgbClr val="00B050"/>
                        </a:solidFill>
                      </a:endParaRPr>
                    </a:p>
                  </a:txBody>
                  <a:tcPr/>
                </a:tc>
                <a:tc>
                  <a:txBody>
                    <a:bodyPr/>
                    <a:lstStyle/>
                    <a:p>
                      <a:pPr>
                        <a:buNone/>
                      </a:pPr>
                      <a:r>
                        <a:rPr lang="en-IN" altLang="en-US">
                          <a:solidFill>
                            <a:srgbClr val="00B050"/>
                          </a:solidFill>
                        </a:rPr>
                        <a:t>Facebook</a:t>
                      </a:r>
                      <a:endParaRPr lang="en-IN" altLang="en-US">
                        <a:solidFill>
                          <a:srgbClr val="00B050"/>
                        </a:solidFill>
                      </a:endParaRPr>
                    </a:p>
                  </a:txBody>
                  <a:tcPr/>
                </a:tc>
                <a:tc>
                  <a:txBody>
                    <a:bodyPr/>
                    <a:lstStyle/>
                    <a:p>
                      <a:pPr>
                        <a:buNone/>
                      </a:pPr>
                      <a:r>
                        <a:rPr lang="en-IN" altLang="en-US" dirty="0">
                          <a:solidFill>
                            <a:srgbClr val="00B050"/>
                          </a:solidFill>
                        </a:rPr>
                        <a:t>To show the struggles faced by Lakme organization</a:t>
                      </a:r>
                      <a:endParaRPr lang="en-IN" altLang="en-US" dirty="0">
                        <a:solidFill>
                          <a:srgbClr val="00B050"/>
                        </a:solidFill>
                      </a:endParaRPr>
                    </a:p>
                  </a:txBody>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p:nvPr>
            <p:custDataLst>
              <p:tags r:id="rId1"/>
            </p:custDataLst>
          </p:nvPr>
        </p:nvSpPr>
        <p:spPr>
          <a:xfrm>
            <a:off x="766950" y="123478"/>
            <a:ext cx="7610100" cy="6057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lnSpc>
                <a:spcPct val="115000"/>
              </a:lnSpc>
              <a:spcBef>
                <a:spcPct val="0"/>
              </a:spcBef>
              <a:spcAft>
                <a:spcPct val="0"/>
              </a:spcAft>
              <a:buNone/>
            </a:pPr>
            <a:r>
              <a:rPr lang="en-GB" sz="2400" b="1">
                <a:solidFill>
                  <a:schemeClr val="tx1"/>
                </a:solidFill>
                <a:latin typeface="Arial" panose="020B0604020202020204" pitchFamily="34" charset="0"/>
                <a:cs typeface="Arial" panose="020B0604020202020204" pitchFamily="34" charset="0"/>
              </a:rPr>
              <a:t>Part 3: Content Ideas and Marketing Strategies</a:t>
            </a:r>
            <a:endParaRPr lang="en-GB" sz="2400" b="1">
              <a:solidFill>
                <a:schemeClr val="tx1"/>
              </a:solidFill>
              <a:latin typeface="Arial" panose="020B0604020202020204" pitchFamily="34" charset="0"/>
              <a:cs typeface="Arial" panose="020B0604020202020204" pitchFamily="34" charset="0"/>
            </a:endParaRPr>
          </a:p>
        </p:txBody>
      </p:sp>
      <p:sp>
        <p:nvSpPr>
          <p:cNvPr id="104" name="Google Shape;104;p21"/>
          <p:cNvSpPr txBox="1"/>
          <p:nvPr>
            <p:custDataLst>
              <p:tags r:id="rId2"/>
            </p:custDataLst>
          </p:nvPr>
        </p:nvSpPr>
        <p:spPr>
          <a:xfrm>
            <a:off x="179512" y="699542"/>
            <a:ext cx="8377200" cy="575246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ct val="0"/>
              </a:spcBef>
              <a:spcAft>
                <a:spcPct val="0"/>
              </a:spcAft>
              <a:buNone/>
            </a:pPr>
            <a:r>
              <a:rPr lang="en-US" sz="2000" b="1" u="sng"/>
              <a:t>Challenges</a:t>
            </a:r>
            <a:r>
              <a:rPr lang="en-US" sz="2000"/>
              <a:t>:</a:t>
            </a:r>
            <a:endParaRPr lang="en-US" sz="2000"/>
          </a:p>
          <a:p>
            <a:pPr marL="0" lvl="0" indent="0" algn="l" rtl="0">
              <a:spcBef>
                <a:spcPct val="0"/>
              </a:spcBef>
              <a:spcAft>
                <a:spcPct val="0"/>
              </a:spcAft>
              <a:buNone/>
            </a:pPr>
            <a:endParaRPr lang="en-US" sz="1800"/>
          </a:p>
          <a:p>
            <a:pPr marL="342900" lvl="0" indent="-342900" algn="l" rtl="0">
              <a:spcBef>
                <a:spcPct val="0"/>
              </a:spcBef>
              <a:spcAft>
                <a:spcPct val="0"/>
              </a:spcAft>
              <a:buAutoNum type="arabicPeriod"/>
            </a:pPr>
            <a:r>
              <a:rPr lang="en-US" sz="1800" b="1"/>
              <a:t>Content Saturation</a:t>
            </a:r>
            <a:r>
              <a:rPr lang="en-US" sz="1800"/>
              <a:t>: With the abundance of content available online, breaking through the noise and capturing the audience's attention becomes increasingly challenging. Creating unique, valuable, and engaging content is vital to stand out.</a:t>
            </a:r>
            <a:endParaRPr lang="en-US" sz="1800"/>
          </a:p>
          <a:p>
            <a:pPr marL="342900" lvl="0" indent="-342900" algn="l" rtl="0">
              <a:spcBef>
                <a:spcPct val="0"/>
              </a:spcBef>
              <a:spcAft>
                <a:spcPct val="0"/>
              </a:spcAft>
              <a:buAutoNum type="arabicPeriod"/>
            </a:pPr>
            <a:endParaRPr lang="en-US" sz="1800"/>
          </a:p>
          <a:p>
            <a:pPr marL="342900" lvl="0" indent="-342900" algn="l" rtl="0">
              <a:spcBef>
                <a:spcPct val="0"/>
              </a:spcBef>
              <a:spcAft>
                <a:spcPct val="0"/>
              </a:spcAft>
              <a:buAutoNum type="arabicPeriod"/>
            </a:pPr>
            <a:r>
              <a:rPr lang="en-US" sz="1800" b="1"/>
              <a:t>Audience Segmentation</a:t>
            </a:r>
            <a:r>
              <a:rPr lang="en-US" sz="1800"/>
              <a:t>: Understanding and catering to diverse audience segments with different interests, preferences, and behaviors can be demanding. Marketers must develop content strategies that resonate with specific target groups.</a:t>
            </a:r>
            <a:endParaRPr lang="en-US" sz="1800"/>
          </a:p>
          <a:p>
            <a:pPr marL="342900" lvl="0" indent="-342900" algn="l" rtl="0">
              <a:spcBef>
                <a:spcPct val="0"/>
              </a:spcBef>
              <a:spcAft>
                <a:spcPct val="0"/>
              </a:spcAft>
              <a:buAutoNum type="arabicPeriod"/>
            </a:pPr>
            <a:endParaRPr lang="en-US" sz="1800"/>
          </a:p>
          <a:p>
            <a:pPr marL="342900" lvl="0" indent="-342900" algn="l" rtl="0">
              <a:spcBef>
                <a:spcPct val="0"/>
              </a:spcBef>
              <a:spcAft>
                <a:spcPct val="0"/>
              </a:spcAft>
              <a:buAutoNum type="arabicPeriod"/>
            </a:pPr>
            <a:r>
              <a:rPr lang="en-US" sz="1800" b="1"/>
              <a:t>Content Relevance</a:t>
            </a:r>
            <a:r>
              <a:rPr lang="en-US" sz="1800"/>
              <a:t>: Ensuring that content remains relevant to the audience over time is essential. Content can quickly become outdated or lose its impact if not regularly updated or adapted to current trends.</a:t>
            </a:r>
            <a:endParaRPr lang="en-US" sz="1800"/>
          </a:p>
          <a:p>
            <a:pPr marL="342900" lvl="0" indent="-342900" algn="l" rtl="0">
              <a:spcBef>
                <a:spcPct val="0"/>
              </a:spcBef>
              <a:spcAft>
                <a:spcPct val="0"/>
              </a:spcAft>
              <a:buAutoNum type="arabicPeriod"/>
            </a:pPr>
            <a:endParaRPr lang="en-US" sz="1800"/>
          </a:p>
          <a:p>
            <a:pPr marL="342900" lvl="0" indent="-342900" algn="l" rtl="0">
              <a:spcBef>
                <a:spcPct val="0"/>
              </a:spcBef>
              <a:spcAft>
                <a:spcPct val="0"/>
              </a:spcAft>
              <a:buAutoNum type="arabicPeriod"/>
            </a:pPr>
            <a:endParaRPr lang="en-US" sz="1800"/>
          </a:p>
          <a:p>
            <a:pPr marL="342900" lvl="0" indent="-342900" algn="l" rtl="0">
              <a:spcBef>
                <a:spcPct val="0"/>
              </a:spcBef>
              <a:spcAft>
                <a:spcPct val="0"/>
              </a:spcAft>
              <a:buAutoNum type="arabicPeriod"/>
            </a:pPr>
            <a:endParaRPr lang="en-US" sz="1800"/>
          </a:p>
          <a:p>
            <a:pPr marL="342900" lvl="0" indent="-342900" algn="l" rtl="0">
              <a:spcBef>
                <a:spcPct val="0"/>
              </a:spcBef>
              <a:spcAft>
                <a:spcPct val="0"/>
              </a:spcAft>
              <a:buAutoNum type="arabicPeriod"/>
            </a:pPr>
            <a:endParaRPr lang="en-US" sz="1800"/>
          </a:p>
          <a:p>
            <a:pPr marL="342900" lvl="0" indent="-342900" algn="l" rtl="0">
              <a:spcBef>
                <a:spcPct val="0"/>
              </a:spcBef>
              <a:spcAft>
                <a:spcPct val="0"/>
              </a:spcAft>
              <a:buAutoNum type="arabicPeriod"/>
            </a:pP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0" y="-208915"/>
            <a:ext cx="9108440" cy="5259705"/>
          </a:xfrm>
        </p:spPr>
        <p:txBody>
          <a:bodyPr>
            <a:normAutofit/>
          </a:bodyPr>
          <a:lstStyle/>
          <a:p>
            <a:pPr algn="l"/>
            <a:r>
              <a:rPr lang="en-US" dirty="0">
                <a:latin typeface="Arial" panose="020B0604020202020204" pitchFamily="34" charset="0"/>
                <a:cs typeface="Arial" panose="020B0604020202020204" pitchFamily="34" charset="0"/>
              </a:rPr>
              <a:t> </a:t>
            </a:r>
            <a:r>
              <a:rPr lang="en-IN" altLang="en-US"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4.</a:t>
            </a:r>
            <a:r>
              <a:rPr lang="en-US" sz="2000" dirty="0">
                <a:latin typeface="Arial" panose="020B0604020202020204" pitchFamily="34" charset="0"/>
                <a:cs typeface="Arial" panose="020B0604020202020204" pitchFamily="34" charset="0"/>
              </a:rPr>
              <a:t> </a:t>
            </a:r>
            <a:r>
              <a:rPr lang="en-US" sz="2000" b="1" cap="none" dirty="0">
                <a:latin typeface="Arial" panose="020B0604020202020204" pitchFamily="34" charset="0"/>
                <a:cs typeface="Arial" panose="020B0604020202020204" pitchFamily="34" charset="0"/>
              </a:rPr>
              <a:t>Intense competition</a:t>
            </a:r>
            <a:r>
              <a:rPr lang="en-US" sz="2000" cap="none" dirty="0">
                <a:latin typeface="Arial" panose="020B0604020202020204" pitchFamily="34" charset="0"/>
                <a:cs typeface="Arial" panose="020B0604020202020204" pitchFamily="34" charset="0"/>
              </a:rPr>
              <a:t>: The beauty and cosmetics industry is highly competitive, with numerous brands vying for the attention of consumers. Lakme faces stiff competition from both domestic and international beauty brands, making it crucial for them to continuously innovate and stay ahead of the game. </a:t>
            </a:r>
            <a:br>
              <a:rPr lang="en-US" sz="2000" cap="none" dirty="0">
                <a:latin typeface="Arial" panose="020B0604020202020204" pitchFamily="34" charset="0"/>
                <a:cs typeface="Arial" panose="020B0604020202020204" pitchFamily="34" charset="0"/>
              </a:rPr>
            </a:br>
            <a:br>
              <a:rPr lang="en-US" sz="2000" cap="none" dirty="0">
                <a:latin typeface="Arial" panose="020B0604020202020204" pitchFamily="34" charset="0"/>
                <a:cs typeface="Arial" panose="020B0604020202020204" pitchFamily="34" charset="0"/>
              </a:rPr>
            </a:br>
            <a:r>
              <a:rPr lang="en-US" sz="2000" cap="none" dirty="0">
                <a:latin typeface="Arial" panose="020B0604020202020204" pitchFamily="34" charset="0"/>
                <a:cs typeface="Arial" panose="020B0604020202020204" pitchFamily="34" charset="0"/>
              </a:rPr>
              <a:t>    </a:t>
            </a:r>
            <a:r>
              <a:rPr lang="en-US" sz="2000" b="1" cap="none" dirty="0">
                <a:latin typeface="Arial" panose="020B0604020202020204" pitchFamily="34" charset="0"/>
                <a:cs typeface="Arial" panose="020B0604020202020204" pitchFamily="34" charset="0"/>
              </a:rPr>
              <a:t>5.</a:t>
            </a:r>
            <a:r>
              <a:rPr lang="en-US" sz="2000" cap="none" dirty="0">
                <a:latin typeface="Arial" panose="020B0604020202020204" pitchFamily="34" charset="0"/>
                <a:cs typeface="Arial" panose="020B0604020202020204" pitchFamily="34" charset="0"/>
              </a:rPr>
              <a:t> </a:t>
            </a:r>
            <a:r>
              <a:rPr lang="en-US" sz="2000" b="1" cap="none" dirty="0">
                <a:latin typeface="Arial" panose="020B0604020202020204" pitchFamily="34" charset="0"/>
                <a:cs typeface="Arial" panose="020B0604020202020204" pitchFamily="34" charset="0"/>
              </a:rPr>
              <a:t>Market saturation</a:t>
            </a:r>
            <a:r>
              <a:rPr lang="en-US" sz="2000" cap="none" dirty="0">
                <a:latin typeface="Arial" panose="020B0604020202020204" pitchFamily="34" charset="0"/>
                <a:cs typeface="Arial" panose="020B0604020202020204" pitchFamily="34" charset="0"/>
              </a:rPr>
              <a:t>: The market might be saturated with various beauty products and brands, making it challenging for </a:t>
            </a:r>
            <a:r>
              <a:rPr lang="en-US" sz="2000" cap="none" dirty="0" err="1">
                <a:latin typeface="Arial" panose="020B0604020202020204" pitchFamily="34" charset="0"/>
                <a:cs typeface="Arial" panose="020B0604020202020204" pitchFamily="34" charset="0"/>
              </a:rPr>
              <a:t>Lakmé</a:t>
            </a:r>
            <a:r>
              <a:rPr lang="en-US" sz="2000" cap="none" dirty="0">
                <a:latin typeface="Arial" panose="020B0604020202020204" pitchFamily="34" charset="0"/>
                <a:cs typeface="Arial" panose="020B0604020202020204" pitchFamily="34" charset="0"/>
              </a:rPr>
              <a:t> to create a unique identity and stand out from the competition.</a:t>
            </a:r>
            <a:br>
              <a:rPr lang="en-US" sz="2000" cap="none" dirty="0">
                <a:latin typeface="Arial" panose="020B0604020202020204" pitchFamily="34" charset="0"/>
                <a:cs typeface="Arial" panose="020B0604020202020204" pitchFamily="34" charset="0"/>
              </a:rPr>
            </a:br>
            <a:br>
              <a:rPr lang="en-US" sz="2000" cap="none" dirty="0">
                <a:latin typeface="Arial" panose="020B0604020202020204" pitchFamily="34" charset="0"/>
                <a:cs typeface="Arial" panose="020B0604020202020204" pitchFamily="34" charset="0"/>
              </a:rPr>
            </a:br>
            <a:r>
              <a:rPr lang="en-US" sz="2000" cap="none" dirty="0">
                <a:latin typeface="Arial" panose="020B0604020202020204" pitchFamily="34" charset="0"/>
                <a:cs typeface="Arial" panose="020B0604020202020204" pitchFamily="34" charset="0"/>
              </a:rPr>
              <a:t>   </a:t>
            </a:r>
            <a:r>
              <a:rPr lang="en-US" sz="2000" b="1" cap="none" dirty="0">
                <a:latin typeface="Arial" panose="020B0604020202020204" pitchFamily="34" charset="0"/>
                <a:cs typeface="Arial" panose="020B0604020202020204" pitchFamily="34" charset="0"/>
              </a:rPr>
              <a:t>6.</a:t>
            </a:r>
            <a:r>
              <a:rPr lang="en-IN" altLang="en-US" sz="2000" b="1" cap="none" dirty="0">
                <a:latin typeface="Arial" panose="020B0604020202020204" pitchFamily="34" charset="0"/>
                <a:cs typeface="Arial" panose="020B0604020202020204" pitchFamily="34" charset="0"/>
              </a:rPr>
              <a:t> </a:t>
            </a:r>
            <a:r>
              <a:rPr lang="en-US" altLang="en-US" sz="2000" b="1" cap="none" dirty="0">
                <a:latin typeface="Arial" panose="020B0604020202020204" pitchFamily="34" charset="0"/>
                <a:cs typeface="Arial" panose="020B0604020202020204" pitchFamily="34" charset="0"/>
              </a:rPr>
              <a:t>C</a:t>
            </a:r>
            <a:r>
              <a:rPr lang="en-US" sz="2000" b="1" cap="none" dirty="0">
                <a:latin typeface="Arial" panose="020B0604020202020204" pitchFamily="34" charset="0"/>
                <a:cs typeface="Arial" panose="020B0604020202020204" pitchFamily="34" charset="0"/>
              </a:rPr>
              <a:t>hanging consumer preferences</a:t>
            </a:r>
            <a:r>
              <a:rPr lang="en-US" sz="2000" cap="none" dirty="0">
                <a:latin typeface="Arial" panose="020B0604020202020204" pitchFamily="34" charset="0"/>
                <a:cs typeface="Arial" panose="020B0604020202020204" pitchFamily="34" charset="0"/>
              </a:rPr>
              <a:t>: Consumer preferences in the beauty industry can change rapidly, influenced by trends, social media, and influencers. Lakme needs to keep a pulse on these trends and adapt its marketing strategies accordingly.</a:t>
            </a:r>
            <a:br>
              <a:rPr lang="en-US" sz="2000" cap="none" dirty="0">
                <a:latin typeface="Arial" panose="020B0604020202020204" pitchFamily="34" charset="0"/>
                <a:cs typeface="Arial" panose="020B0604020202020204" pitchFamily="34" charset="0"/>
              </a:rPr>
            </a:br>
            <a:br>
              <a:rPr lang="en-US" sz="2000" cap="none" dirty="0">
                <a:latin typeface="Arial" panose="020B0604020202020204" pitchFamily="34" charset="0"/>
                <a:cs typeface="Arial" panose="020B0604020202020204" pitchFamily="34" charset="0"/>
              </a:rPr>
            </a:br>
            <a:r>
              <a:rPr lang="en-US" sz="2000" cap="none" dirty="0">
                <a:latin typeface="Arial" panose="020B0604020202020204" pitchFamily="34" charset="0"/>
                <a:cs typeface="Arial" panose="020B0604020202020204" pitchFamily="34" charset="0"/>
              </a:rPr>
              <a:t>   </a:t>
            </a:r>
            <a:r>
              <a:rPr lang="en-US" sz="2000" b="1" cap="none" dirty="0">
                <a:latin typeface="Arial" panose="020B0604020202020204" pitchFamily="34" charset="0"/>
                <a:cs typeface="Arial" panose="020B0604020202020204" pitchFamily="34" charset="0"/>
              </a:rPr>
              <a:t>7.</a:t>
            </a:r>
            <a:r>
              <a:rPr lang="en-IN" altLang="en-US" sz="2000" b="1" cap="none" dirty="0">
                <a:latin typeface="Arial" panose="020B0604020202020204" pitchFamily="34" charset="0"/>
                <a:cs typeface="Arial" panose="020B0604020202020204" pitchFamily="34" charset="0"/>
              </a:rPr>
              <a:t> </a:t>
            </a:r>
            <a:r>
              <a:rPr lang="en-US" altLang="en-US" sz="2000" b="1" cap="none" dirty="0">
                <a:latin typeface="Arial" panose="020B0604020202020204" pitchFamily="34" charset="0"/>
                <a:cs typeface="Arial" panose="020B0604020202020204" pitchFamily="34" charset="0"/>
              </a:rPr>
              <a:t>P</a:t>
            </a:r>
            <a:r>
              <a:rPr lang="en-US" sz="2000" b="1" cap="none" dirty="0">
                <a:latin typeface="Arial" panose="020B0604020202020204" pitchFamily="34" charset="0"/>
                <a:cs typeface="Arial" panose="020B0604020202020204" pitchFamily="34" charset="0"/>
              </a:rPr>
              <a:t>ricing strategy</a:t>
            </a:r>
            <a:r>
              <a:rPr lang="en-US" sz="2000" cap="none" dirty="0">
                <a:latin typeface="Arial" panose="020B0604020202020204" pitchFamily="34" charset="0"/>
                <a:cs typeface="Arial" panose="020B0604020202020204" pitchFamily="34" charset="0"/>
              </a:rPr>
              <a:t>: Setting the right price point for products is essential. Lakme needs to strike a balance between affordability and maintaining a perception of high-quality products</a:t>
            </a:r>
            <a:r>
              <a:rPr lang="en-US" sz="2000" cap="none" dirty="0"/>
              <a:t>.</a:t>
            </a:r>
            <a:endParaRPr lang="en-IN" cap="none" dirty="0"/>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p:nvPr>
            <p:custDataLst>
              <p:tags r:id="rId1"/>
            </p:custDataLst>
          </p:nvPr>
        </p:nvSpPr>
        <p:spPr>
          <a:xfrm>
            <a:off x="0" y="0"/>
            <a:ext cx="9139555" cy="145478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just" rtl="0">
              <a:lnSpc>
                <a:spcPct val="115000"/>
              </a:lnSpc>
              <a:spcBef>
                <a:spcPct val="0"/>
              </a:spcBef>
              <a:spcAft>
                <a:spcPct val="0"/>
              </a:spcAft>
              <a:buNone/>
            </a:pPr>
            <a:r>
              <a:rPr lang="en-GB" sz="2400" b="1" dirty="0">
                <a:solidFill>
                  <a:schemeClr val="tx1"/>
                </a:solidFill>
              </a:rPr>
              <a:t>Part 4: Content Creation and Curation (Post creations, Designs/Video Editing, Ad Campaigns over Social Media and Email Ideation and Creation)</a:t>
            </a:r>
            <a:r>
              <a:rPr lang="en-GB" b="1" dirty="0">
                <a:solidFill>
                  <a:schemeClr val="tx1"/>
                </a:solidFill>
              </a:rPr>
              <a:t> </a:t>
            </a:r>
            <a:endParaRPr lang="en-GB" b="1" dirty="0">
              <a:solidFill>
                <a:schemeClr val="tx1"/>
              </a:solidFill>
            </a:endParaRPr>
          </a:p>
        </p:txBody>
      </p:sp>
      <p:sp>
        <p:nvSpPr>
          <p:cNvPr id="110" name="Google Shape;110;p22"/>
          <p:cNvSpPr txBox="1"/>
          <p:nvPr>
            <p:custDataLst>
              <p:tags r:id="rId2"/>
            </p:custDataLst>
          </p:nvPr>
        </p:nvSpPr>
        <p:spPr>
          <a:xfrm>
            <a:off x="93345" y="1710690"/>
            <a:ext cx="9010015" cy="3533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ct val="0"/>
              </a:spcBef>
              <a:spcAft>
                <a:spcPct val="0"/>
              </a:spcAft>
              <a:buNone/>
            </a:pPr>
            <a:r>
              <a:rPr lang="en-GB" sz="2000" b="1" u="sng" dirty="0"/>
              <a:t>Post Creation</a:t>
            </a:r>
            <a:r>
              <a:rPr lang="en-GB" sz="1600" b="1" dirty="0"/>
              <a:t>:</a:t>
            </a:r>
            <a:endParaRPr lang="en-GB" sz="1600" b="1" dirty="0"/>
          </a:p>
          <a:p>
            <a:pPr marL="0" lvl="0" indent="0" algn="l" rtl="0">
              <a:spcBef>
                <a:spcPct val="0"/>
              </a:spcBef>
              <a:spcAft>
                <a:spcPct val="0"/>
              </a:spcAft>
              <a:buNone/>
            </a:pPr>
            <a:endParaRPr lang="en-GB" sz="1600" b="1" dirty="0"/>
          </a:p>
          <a:p>
            <a:pPr marL="0" lvl="0" indent="0" algn="l" rtl="0">
              <a:spcBef>
                <a:spcPct val="0"/>
              </a:spcBef>
              <a:spcAft>
                <a:spcPct val="0"/>
              </a:spcAft>
              <a:buNone/>
            </a:pPr>
            <a:r>
              <a:rPr lang="en-GB" sz="1800" b="1" dirty="0"/>
              <a:t>Format 1</a:t>
            </a:r>
            <a:r>
              <a:rPr lang="en-IN" altLang="en-GB" sz="1800" b="1" dirty="0"/>
              <a:t>:</a:t>
            </a:r>
            <a:endParaRPr lang="en-GB" dirty="0"/>
          </a:p>
          <a:p>
            <a:pPr marL="0" lvl="0" indent="0" algn="l" rtl="0">
              <a:spcBef>
                <a:spcPct val="0"/>
              </a:spcBef>
              <a:spcAft>
                <a:spcPct val="0"/>
              </a:spcAft>
              <a:buNone/>
            </a:pPr>
            <a:endParaRPr lang="en-GB" dirty="0"/>
          </a:p>
          <a:p>
            <a:pPr marL="0" lvl="0" indent="0" algn="l" rtl="0">
              <a:spcBef>
                <a:spcPct val="0"/>
              </a:spcBef>
              <a:spcAft>
                <a:spcPct val="0"/>
              </a:spcAft>
              <a:buNone/>
            </a:pPr>
            <a:r>
              <a:rPr lang="en-GB" dirty="0"/>
              <a:t>                </a:t>
            </a:r>
            <a:r>
              <a:rPr lang="en-GB" sz="1800" dirty="0"/>
              <a:t>We have created a blog article on Lakme popular lipsticks with the title named </a:t>
            </a:r>
            <a:endParaRPr lang="en-GB" sz="1800" dirty="0"/>
          </a:p>
          <a:p>
            <a:pPr marL="0" lvl="0" indent="0" algn="l" rtl="0">
              <a:spcBef>
                <a:spcPct val="0"/>
              </a:spcBef>
              <a:spcAft>
                <a:spcPct val="0"/>
              </a:spcAft>
              <a:buNone/>
            </a:pPr>
            <a:r>
              <a:rPr lang="en-US" sz="1800" dirty="0"/>
              <a:t>Lakme Lipsticks Unleashed: Must-Have Shades and Formulas. We have gathered the </a:t>
            </a:r>
            <a:endParaRPr lang="en-US" sz="1800" dirty="0"/>
          </a:p>
          <a:p>
            <a:pPr marL="0" lvl="0" indent="0" algn="l" rtl="0">
              <a:spcBef>
                <a:spcPct val="0"/>
              </a:spcBef>
              <a:spcAft>
                <a:spcPct val="0"/>
              </a:spcAft>
              <a:buNone/>
            </a:pPr>
            <a:r>
              <a:rPr lang="en-US" sz="1800" dirty="0"/>
              <a:t>Information regarding Lakme lipsticks from internet and created a blog article and </a:t>
            </a:r>
            <a:endParaRPr lang="en-US" sz="1800" dirty="0"/>
          </a:p>
          <a:p>
            <a:pPr marL="0" lvl="0" indent="0" algn="l" rtl="0">
              <a:spcBef>
                <a:spcPct val="0"/>
              </a:spcBef>
              <a:spcAft>
                <a:spcPct val="0"/>
              </a:spcAft>
              <a:buNone/>
            </a:pPr>
            <a:r>
              <a:rPr lang="en-US" sz="1800" dirty="0"/>
              <a:t>Published  the information on 21/07/2023 we have posting the link below</a:t>
            </a:r>
            <a:endParaRPr lang="en-US" sz="1800" dirty="0"/>
          </a:p>
          <a:p>
            <a:pPr marL="0" lvl="0" indent="0" algn="l" rtl="0">
              <a:spcBef>
                <a:spcPct val="0"/>
              </a:spcBef>
              <a:spcAft>
                <a:spcPct val="0"/>
              </a:spcAft>
              <a:buNone/>
            </a:pPr>
            <a:endParaRPr lang="en-US" sz="1800" dirty="0"/>
          </a:p>
          <a:p>
            <a:pPr marL="0" lvl="0" indent="0" algn="l" rtl="0">
              <a:spcBef>
                <a:spcPct val="0"/>
              </a:spcBef>
              <a:spcAft>
                <a:spcPct val="0"/>
              </a:spcAft>
              <a:buNone/>
            </a:pPr>
            <a:r>
              <a:rPr lang="en-US" sz="1800" dirty="0"/>
              <a:t>       URL:https://saketh1678.blogspot.com/2023/07/lakme-lipsticks-unleashed-must-have.html</a:t>
            </a:r>
            <a:endParaRPr sz="1800" dirty="0"/>
          </a:p>
          <a:p>
            <a:pPr marL="0" lvl="0" indent="0" algn="l" rtl="0">
              <a:spcBef>
                <a:spcPct val="0"/>
              </a:spcBef>
              <a:spcAft>
                <a:spcPct val="0"/>
              </a:spcAft>
              <a:buNone/>
            </a:pPr>
            <a:endParaRPr sz="1800" dirty="0"/>
          </a:p>
          <a:p>
            <a:pPr marL="457200" lvl="0" indent="0" algn="l" rtl="0">
              <a:spcBef>
                <a:spcPct val="0"/>
              </a:spcBef>
              <a:spcAft>
                <a:spcPct val="0"/>
              </a:spcAft>
              <a:buNone/>
            </a:pPr>
            <a:endParaRPr sz="1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0" y="0"/>
            <a:ext cx="9144000" cy="2859782"/>
          </a:xfrm>
        </p:spPr>
        <p:txBody>
          <a:bodyPr>
            <a:normAutofit/>
          </a:bodyPr>
          <a:lstStyle/>
          <a:p>
            <a:pPr algn="l"/>
            <a:r>
              <a:rPr lang="en-US" sz="1800" dirty="0">
                <a:latin typeface="Arial" panose="020B0604020202020204" pitchFamily="34" charset="0"/>
                <a:cs typeface="Arial" panose="020B0604020202020204" pitchFamily="34" charset="0"/>
              </a:rPr>
              <a:t>    </a:t>
            </a:r>
            <a:r>
              <a:rPr lang="en-US" sz="2800" b="1" dirty="0">
                <a:latin typeface="Arial" panose="020B0604020202020204" pitchFamily="34" charset="0"/>
                <a:cs typeface="Arial" panose="020B0604020202020204" pitchFamily="34" charset="0"/>
              </a:rPr>
              <a:t>Format 2</a:t>
            </a:r>
            <a:r>
              <a:rPr lang="en-IN" sz="2800" b="1" dirty="0">
                <a:latin typeface="Arial" panose="020B0604020202020204" pitchFamily="34" charset="0"/>
                <a:cs typeface="Arial" panose="020B0604020202020204" pitchFamily="34" charset="0"/>
              </a:rPr>
              <a:t> :</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t>
            </a:r>
            <a:r>
              <a:rPr lang="en-US" sz="1800" cap="none" dirty="0">
                <a:latin typeface="Arial" panose="020B0604020202020204" pitchFamily="34" charset="0"/>
                <a:cs typeface="Arial" panose="020B0604020202020204" pitchFamily="34" charset="0"/>
              </a:rPr>
              <a:t>We have created a informative video about Lakme products. We have created the video on 21/07/2023. We are posting the video below: </a:t>
            </a:r>
            <a:br>
              <a:rPr lang="en-US" sz="1800" dirty="0"/>
            </a:br>
            <a:br>
              <a:rPr lang="en-US" sz="1800" dirty="0"/>
            </a:br>
            <a:br>
              <a:rPr lang="en-US" sz="1800" dirty="0"/>
            </a:br>
            <a:r>
              <a:rPr lang="en-US" sz="1800" dirty="0"/>
              <a:t> </a:t>
            </a:r>
            <a:endParaRPr lang="en-IN" sz="1800" dirty="0"/>
          </a:p>
        </p:txBody>
      </p:sp>
      <p:pic>
        <p:nvPicPr>
          <p:cNvPr id="4" name="WhatsApp Video 2023-07-21 at 12.40.28">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2699792" y="1707654"/>
            <a:ext cx="3456384" cy="302433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4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107950" y="-596860"/>
            <a:ext cx="9144000" cy="2448272"/>
          </a:xfrm>
        </p:spPr>
        <p:txBody>
          <a:bodyPr>
            <a:normAutofit/>
          </a:bodyPr>
          <a:lstStyle/>
          <a:p>
            <a:pPr algn="l"/>
            <a:r>
              <a:rPr lang="en-US" sz="18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 </a:t>
            </a:r>
            <a:r>
              <a:rPr lang="en-US" sz="2400" b="1" u="sng" dirty="0">
                <a:latin typeface="Arial" panose="020B0604020202020204" pitchFamily="34" charset="0"/>
                <a:cs typeface="Arial" panose="020B0604020202020204" pitchFamily="34" charset="0"/>
              </a:rPr>
              <a:t>Format 3</a:t>
            </a:r>
            <a:r>
              <a:rPr lang="en-IN" altLang="en-US" sz="24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t>
            </a:r>
            <a:r>
              <a:rPr lang="en-US" sz="1800" cap="none" dirty="0">
                <a:latin typeface="Arial" panose="020B0604020202020204" pitchFamily="34" charset="0"/>
                <a:cs typeface="Arial" panose="020B0604020202020204" pitchFamily="34" charset="0"/>
              </a:rPr>
              <a:t>We have created an informative meme on Lakme on 21/07/2023 </a:t>
            </a:r>
            <a:endParaRPr lang="en-US" sz="2000" cap="none" dirty="0">
              <a:latin typeface="Arial" panose="020B0604020202020204" pitchFamily="34" charset="0"/>
              <a:cs typeface="Arial" panose="020B0604020202020204" pitchFamily="34" charset="0"/>
            </a:endParaRPr>
          </a:p>
        </p:txBody>
      </p:sp>
      <p:pic>
        <p:nvPicPr>
          <p:cNvPr id="4" name="Picture 3"/>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1691640" y="1203325"/>
            <a:ext cx="5518785" cy="3880485"/>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88900" y="-20538"/>
            <a:ext cx="8966200" cy="1452245"/>
          </a:xfrm>
          <a:prstGeom prst="rect">
            <a:avLst/>
          </a:prstGeom>
          <a:noFill/>
        </p:spPr>
        <p:txBody>
          <a:bodyPr wrap="square" rtlCol="0">
            <a:noAutofit/>
          </a:bodyPr>
          <a:lstStyle/>
          <a:p>
            <a:pPr algn="just"/>
            <a:r>
              <a:rPr lang="en-US" sz="2400" b="1">
                <a:sym typeface="+mn-ea"/>
              </a:rPr>
              <a:t>Part 4: Content creation and curation (post creations, Designs/Video Editing, Ad Campaigns over Social media and Email Ideation and Creation)</a:t>
            </a:r>
            <a:endParaRPr lang="en-US" sz="2400" b="1">
              <a:sym typeface="+mn-ea"/>
            </a:endParaRPr>
          </a:p>
        </p:txBody>
      </p:sp>
      <p:sp>
        <p:nvSpPr>
          <p:cNvPr id="4" name="Text Box 3"/>
          <p:cNvSpPr txBox="1"/>
          <p:nvPr/>
        </p:nvSpPr>
        <p:spPr>
          <a:xfrm>
            <a:off x="334327" y="1995686"/>
            <a:ext cx="8414385" cy="1852295"/>
          </a:xfrm>
          <a:prstGeom prst="rect">
            <a:avLst/>
          </a:prstGeom>
          <a:noFill/>
        </p:spPr>
        <p:txBody>
          <a:bodyPr wrap="square" rtlCol="0">
            <a:noAutofit/>
          </a:bodyPr>
          <a:lstStyle/>
          <a:p>
            <a:r>
              <a:rPr lang="en-US" sz="2400" b="1" u="sng" dirty="0">
                <a:sym typeface="+mn-ea"/>
              </a:rPr>
              <a:t>Instagram story:</a:t>
            </a:r>
            <a:br>
              <a:rPr lang="en-US" sz="2400" u="sng" dirty="0">
                <a:sym typeface="+mn-ea"/>
              </a:rPr>
            </a:br>
            <a:r>
              <a:rPr lang="en-US" sz="2400" u="sng" dirty="0">
                <a:sym typeface="+mn-ea"/>
              </a:rPr>
              <a:t>           </a:t>
            </a:r>
            <a:endParaRPr lang="en-US" sz="2400" u="sng" dirty="0">
              <a:sym typeface="+mn-ea"/>
            </a:endParaRPr>
          </a:p>
          <a:p>
            <a:pPr indent="457200"/>
            <a:r>
              <a:rPr lang="en-US" sz="2400" dirty="0">
                <a:latin typeface="Arial" panose="020B0604020202020204" pitchFamily="34" charset="0"/>
                <a:cs typeface="Arial" panose="020B0604020202020204" pitchFamily="34" charset="0"/>
                <a:sym typeface="+mn-ea"/>
              </a:rPr>
              <a:t>We have created three Instagram stories on Lakme and screenshots and those are provided below: </a:t>
            </a:r>
            <a:br>
              <a:rPr lang="en-US" dirty="0">
                <a:latin typeface="Arial" panose="020B0604020202020204" pitchFamily="34" charset="0"/>
                <a:cs typeface="Arial" panose="020B0604020202020204" pitchFamily="34" charset="0"/>
                <a:sym typeface="+mn-ea"/>
              </a:rPr>
            </a:br>
            <a:br>
              <a:rPr lang="en-US" sz="1600" dirty="0">
                <a:sym typeface="+mn-ea"/>
              </a:rPr>
            </a:br>
            <a:endParaRPr lang="en-US" sz="1600" dirty="0">
              <a:sym typeface="+mn-ea"/>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3234690" y="314960"/>
            <a:ext cx="2674620" cy="4640580"/>
          </a:xfrm>
          <a:prstGeom prst="rect">
            <a:avLst/>
          </a:prstGeom>
        </p:spPr>
      </p:pic>
      <p:pic>
        <p:nvPicPr>
          <p:cNvPr id="7" name="Picture 6"/>
          <p:cNvPicPr>
            <a:picLocks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6012180" y="314960"/>
            <a:ext cx="2597150" cy="4640580"/>
          </a:xfrm>
          <a:prstGeom prst="rect">
            <a:avLst/>
          </a:prstGeom>
        </p:spPr>
      </p:pic>
      <p:pic>
        <p:nvPicPr>
          <p:cNvPr id="6" name="Picture 5"/>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284480" y="314960"/>
            <a:ext cx="2766695" cy="4640580"/>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a:spLocks noGrp="1"/>
          </p:cNvSpPr>
          <p:nvPr>
            <p:ph type="title"/>
            <p:custDataLst>
              <p:tags r:id="rId1"/>
            </p:custDataLst>
          </p:nvPr>
        </p:nvSpPr>
        <p:spPr>
          <a:xfrm>
            <a:off x="55052" y="538762"/>
            <a:ext cx="9088948" cy="552450"/>
          </a:xfrm>
          <a:prstGeom prst="rect">
            <a:avLst/>
          </a:prstGeom>
        </p:spPr>
        <p:txBody>
          <a:bodyPr vert="horz" wrap="square" lIns="0" tIns="5776" rIns="0" bIns="0" rtlCol="0">
            <a:noAutofit/>
          </a:bodyPr>
          <a:lstStyle/>
          <a:p>
            <a:pPr marL="5715">
              <a:lnSpc>
                <a:spcPct val="100000"/>
              </a:lnSpc>
              <a:spcBef>
                <a:spcPts val="45"/>
              </a:spcBef>
              <a:tabLst>
                <a:tab pos="1092200" algn="l"/>
              </a:tabLst>
            </a:pPr>
            <a:r>
              <a:rPr sz="1800" b="1" u="sng" spc="23" dirty="0">
                <a:solidFill>
                  <a:schemeClr val="tx1"/>
                </a:solidFill>
              </a:rPr>
              <a:t>Presenting</a:t>
            </a:r>
            <a:r>
              <a:rPr sz="1800" b="1" u="sng" spc="182" dirty="0">
                <a:solidFill>
                  <a:schemeClr val="tx1"/>
                </a:solidFill>
              </a:rPr>
              <a:t> </a:t>
            </a:r>
            <a:r>
              <a:rPr sz="1800" b="1" u="sng" spc="27" dirty="0">
                <a:solidFill>
                  <a:schemeClr val="tx1"/>
                </a:solidFill>
              </a:rPr>
              <a:t>Lakm</a:t>
            </a:r>
            <a:r>
              <a:rPr lang="en-US" sz="1800" b="1" u="sng" spc="27" dirty="0">
                <a:solidFill>
                  <a:schemeClr val="tx1"/>
                </a:solidFill>
              </a:rPr>
              <a:t>e</a:t>
            </a:r>
            <a:r>
              <a:rPr sz="1800" b="1" u="sng" spc="27" dirty="0">
                <a:solidFill>
                  <a:schemeClr val="tx1"/>
                </a:solidFill>
              </a:rPr>
              <a:t>'s</a:t>
            </a:r>
            <a:r>
              <a:rPr sz="1800" b="1" u="sng" spc="161" dirty="0">
                <a:solidFill>
                  <a:schemeClr val="tx1"/>
                </a:solidFill>
              </a:rPr>
              <a:t> </a:t>
            </a:r>
            <a:r>
              <a:rPr sz="1800" b="1" u="sng" spc="34" dirty="0">
                <a:solidFill>
                  <a:schemeClr val="tx1"/>
                </a:solidFill>
              </a:rPr>
              <a:t>New</a:t>
            </a:r>
            <a:r>
              <a:rPr sz="1800" b="1" u="sng" spc="-11" dirty="0">
                <a:solidFill>
                  <a:schemeClr val="tx1"/>
                </a:solidFill>
              </a:rPr>
              <a:t> </a:t>
            </a:r>
            <a:r>
              <a:rPr sz="1800" b="1" u="sng" dirty="0">
                <a:solidFill>
                  <a:schemeClr val="tx1"/>
                </a:solidFill>
              </a:rPr>
              <a:t>Assortment:</a:t>
            </a:r>
            <a:r>
              <a:rPr sz="1800" b="1" u="sng" spc="325" dirty="0">
                <a:solidFill>
                  <a:schemeClr val="tx1"/>
                </a:solidFill>
              </a:rPr>
              <a:t> </a:t>
            </a:r>
            <a:r>
              <a:rPr sz="1800" b="1" u="sng" dirty="0">
                <a:solidFill>
                  <a:schemeClr val="tx1"/>
                </a:solidFill>
              </a:rPr>
              <a:t>"Dynamic</a:t>
            </a:r>
            <a:r>
              <a:rPr sz="1800" b="1" u="sng" spc="239" dirty="0">
                <a:solidFill>
                  <a:schemeClr val="tx1"/>
                </a:solidFill>
              </a:rPr>
              <a:t> </a:t>
            </a:r>
            <a:r>
              <a:rPr sz="1800" b="1" u="sng" spc="27" dirty="0">
                <a:solidFill>
                  <a:schemeClr val="tx1"/>
                </a:solidFill>
              </a:rPr>
              <a:t>and</a:t>
            </a:r>
            <a:r>
              <a:rPr lang="en-IN" sz="1800" b="1" u="sng" spc="118" dirty="0">
                <a:solidFill>
                  <a:schemeClr val="tx1"/>
                </a:solidFill>
              </a:rPr>
              <a:t> </a:t>
            </a:r>
            <a:r>
              <a:rPr sz="1800" b="1" u="sng" dirty="0">
                <a:solidFill>
                  <a:schemeClr val="tx1"/>
                </a:solidFill>
              </a:rPr>
              <a:t>Strong"</a:t>
            </a:r>
            <a:r>
              <a:rPr sz="1800" b="1" u="sng" spc="275" dirty="0">
                <a:solidFill>
                  <a:schemeClr val="tx1"/>
                </a:solidFill>
              </a:rPr>
              <a:t> </a:t>
            </a:r>
            <a:endParaRPr sz="1840" b="1" u="sng" dirty="0">
              <a:solidFill>
                <a:schemeClr val="tx1"/>
              </a:solidFill>
            </a:endParaRPr>
          </a:p>
        </p:txBody>
      </p:sp>
      <p:pic>
        <p:nvPicPr>
          <p:cNvPr id="9" name="Content Placeholder 8" descr="OIP"/>
          <p:cNvPicPr>
            <a:picLocks noGrp="1" noChangeAspect="1"/>
          </p:cNvPicPr>
          <p:nvPr>
            <p:ph sz="half" idx="2"/>
          </p:nvPr>
        </p:nvPicPr>
        <p:blipFill>
          <a:blip r:embed="rId2"/>
          <a:stretch>
            <a:fillRect/>
          </a:stretch>
        </p:blipFill>
        <p:spPr>
          <a:xfrm>
            <a:off x="1947686" y="2211710"/>
            <a:ext cx="4784554" cy="2906730"/>
          </a:xfrm>
          <a:prstGeom prst="rect">
            <a:avLst/>
          </a:prstGeom>
        </p:spPr>
      </p:pic>
      <p:sp>
        <p:nvSpPr>
          <p:cNvPr id="10" name="object 10"/>
          <p:cNvSpPr txBox="1">
            <a:spLocks noGrp="1"/>
          </p:cNvSpPr>
          <p:nvPr>
            <p:ph sz="half" idx="3"/>
            <p:custDataLst>
              <p:tags r:id="rId3"/>
            </p:custDataLst>
          </p:nvPr>
        </p:nvSpPr>
        <p:spPr>
          <a:xfrm>
            <a:off x="179512" y="1185801"/>
            <a:ext cx="8005445" cy="1295400"/>
          </a:xfrm>
          <a:prstGeom prst="rect">
            <a:avLst/>
          </a:prstGeom>
        </p:spPr>
        <p:txBody>
          <a:bodyPr vert="horz" wrap="square" lIns="0" tIns="6642" rIns="0" bIns="0" rtlCol="0">
            <a:noAutofit/>
          </a:bodyPr>
          <a:lstStyle/>
          <a:p>
            <a:pPr marL="5715" marR="2540" indent="0" algn="just">
              <a:lnSpc>
                <a:spcPct val="105000"/>
              </a:lnSpc>
              <a:spcBef>
                <a:spcPts val="50"/>
              </a:spcBef>
              <a:buNone/>
            </a:pPr>
            <a:r>
              <a:rPr lang="en-US" sz="1600" cap="none" spc="-5" dirty="0">
                <a:latin typeface="Arial" panose="020B0604020202020204" pitchFamily="34" charset="0"/>
                <a:cs typeface="Arial" panose="020B0604020202020204" pitchFamily="34" charset="0"/>
              </a:rPr>
              <a:t>Release your inward brilliance with Lakme’s most recent cosmetics assortment, intended to enable and move trust in each lady. Embrace the excellence of clear tones and intense proclamations, as we take you on an excursion to find your actual quintessence.</a:t>
            </a:r>
            <a:endParaRPr lang="en-US" sz="1600" cap="none" spc="-5" dirty="0">
              <a:latin typeface="Arial" panose="020B0604020202020204" pitchFamily="34" charset="0"/>
              <a:cs typeface="Arial" panose="020B0604020202020204" pitchFamily="34" charset="0"/>
            </a:endParaRPr>
          </a:p>
        </p:txBody>
      </p:sp>
      <p:sp>
        <p:nvSpPr>
          <p:cNvPr id="11" name="object 11"/>
          <p:cNvSpPr txBox="1"/>
          <p:nvPr>
            <p:custDataLst>
              <p:tags r:id="rId4"/>
            </p:custDataLst>
          </p:nvPr>
        </p:nvSpPr>
        <p:spPr>
          <a:xfrm>
            <a:off x="1907575" y="4144806"/>
            <a:ext cx="216902" cy="100798"/>
          </a:xfrm>
          <a:prstGeom prst="rect">
            <a:avLst/>
          </a:prstGeom>
        </p:spPr>
        <p:txBody>
          <a:bodyPr vert="horz" wrap="square" lIns="0" tIns="6642"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
              <a:lnSpc>
                <a:spcPct val="100000"/>
              </a:lnSpc>
              <a:spcBef>
                <a:spcPts val="50"/>
              </a:spcBef>
            </a:pPr>
            <a:r>
              <a:rPr sz="275">
                <a:solidFill>
                  <a:srgbClr val="62482D"/>
                </a:solidFill>
                <a:latin typeface="Times New Roman" panose="02020603050405020304"/>
                <a:cs typeface="Times New Roman" panose="02020603050405020304"/>
              </a:rPr>
              <a:t>l</a:t>
            </a:r>
            <a:r>
              <a:rPr sz="275" spc="205">
                <a:solidFill>
                  <a:srgbClr val="62482D"/>
                </a:solidFill>
                <a:latin typeface="Times New Roman" panose="02020603050405020304"/>
                <a:cs typeface="Times New Roman" panose="02020603050405020304"/>
              </a:rPr>
              <a:t> </a:t>
            </a:r>
            <a:r>
              <a:rPr sz="275" spc="-16">
                <a:solidFill>
                  <a:srgbClr val="80664D"/>
                </a:solidFill>
                <a:latin typeface="Times New Roman" panose="02020603050405020304"/>
                <a:cs typeface="Times New Roman" panose="02020603050405020304"/>
              </a:rPr>
              <a:t>AK</a:t>
            </a:r>
            <a:endParaRPr sz="275">
              <a:latin typeface="Times New Roman" panose="02020603050405020304"/>
              <a:cs typeface="Times New Roman" panose="02020603050405020304"/>
            </a:endParaRPr>
          </a:p>
          <a:p>
            <a:pPr marL="53340">
              <a:lnSpc>
                <a:spcPct val="100000"/>
              </a:lnSpc>
              <a:spcBef>
                <a:spcPts val="10"/>
              </a:spcBef>
            </a:pPr>
            <a:r>
              <a:rPr sz="295" spc="-61">
                <a:solidFill>
                  <a:srgbClr val="80664D"/>
                </a:solidFill>
                <a:latin typeface="Arial" panose="020B0604020202020204"/>
                <a:cs typeface="Arial" panose="020B0604020202020204"/>
              </a:rPr>
              <a:t>E</a:t>
            </a:r>
            <a:r>
              <a:rPr sz="295" spc="50">
                <a:solidFill>
                  <a:srgbClr val="80664D"/>
                </a:solidFill>
                <a:latin typeface="Arial" panose="020B0604020202020204"/>
                <a:cs typeface="Arial" panose="020B0604020202020204"/>
              </a:rPr>
              <a:t> </a:t>
            </a:r>
            <a:r>
              <a:rPr sz="275">
                <a:solidFill>
                  <a:srgbClr val="907759"/>
                </a:solidFill>
                <a:latin typeface="Times New Roman" panose="02020603050405020304"/>
                <a:cs typeface="Times New Roman" panose="02020603050405020304"/>
              </a:rPr>
              <a:t>'"ii</a:t>
            </a:r>
            <a:r>
              <a:rPr sz="275" spc="-5">
                <a:solidFill>
                  <a:srgbClr val="907759"/>
                </a:solidFill>
                <a:latin typeface="Times New Roman" panose="02020603050405020304"/>
                <a:cs typeface="Times New Roman" panose="02020603050405020304"/>
              </a:rPr>
              <a:t> </a:t>
            </a:r>
            <a:r>
              <a:rPr sz="250" b="1" spc="41">
                <a:solidFill>
                  <a:srgbClr val="80664D"/>
                </a:solidFill>
                <a:latin typeface="Arial" panose="020B0604020202020204"/>
                <a:cs typeface="Arial" panose="020B0604020202020204"/>
              </a:rPr>
              <a:t>lllll</a:t>
            </a:r>
            <a:endParaRPr sz="250">
              <a:latin typeface="Arial" panose="020B0604020202020204"/>
              <a:cs typeface="Arial" panose="020B0604020202020204"/>
            </a:endParaRPr>
          </a:p>
        </p:txBody>
      </p:sp>
      <p:sp>
        <p:nvSpPr>
          <p:cNvPr id="13" name="TextBox 12"/>
          <p:cNvSpPr txBox="1"/>
          <p:nvPr>
            <p:custDataLst>
              <p:tags r:id="rId5"/>
            </p:custDataLst>
          </p:nvPr>
        </p:nvSpPr>
        <p:spPr>
          <a:xfrm>
            <a:off x="2286380" y="80493"/>
            <a:ext cx="4571240" cy="4756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500" b="1" dirty="0">
                <a:solidFill>
                  <a:srgbClr val="0070C0"/>
                </a:solidFill>
                <a:latin typeface="Arial" panose="020B0604020202020204" pitchFamily="34" charset="0"/>
                <a:cs typeface="Arial" panose="020B0604020202020204" pitchFamily="34" charset="0"/>
              </a:rPr>
              <a:t>Designs</a:t>
            </a:r>
            <a:r>
              <a:rPr lang="en-IN" altLang="en-US" sz="2500" b="1" dirty="0">
                <a:solidFill>
                  <a:srgbClr val="0070C0"/>
                </a:solidFill>
                <a:latin typeface="Arial" panose="020B0604020202020204" pitchFamily="34" charset="0"/>
                <a:cs typeface="Arial" panose="020B0604020202020204" pitchFamily="34" charset="0"/>
              </a:rPr>
              <a:t> </a:t>
            </a:r>
            <a:r>
              <a:rPr lang="en-US" sz="2500" b="1" dirty="0">
                <a:solidFill>
                  <a:srgbClr val="0070C0"/>
                </a:solidFill>
                <a:latin typeface="Arial" panose="020B0604020202020204" pitchFamily="34" charset="0"/>
                <a:cs typeface="Arial" panose="020B0604020202020204" pitchFamily="34" charset="0"/>
              </a:rPr>
              <a:t>/</a:t>
            </a:r>
            <a:r>
              <a:rPr lang="en-IN" altLang="en-US" sz="2500" b="1" dirty="0">
                <a:solidFill>
                  <a:srgbClr val="0070C0"/>
                </a:solidFill>
                <a:latin typeface="Arial" panose="020B0604020202020204" pitchFamily="34" charset="0"/>
                <a:cs typeface="Arial" panose="020B0604020202020204" pitchFamily="34" charset="0"/>
              </a:rPr>
              <a:t> </a:t>
            </a:r>
            <a:r>
              <a:rPr lang="en-US" altLang="en-US" sz="2500" b="1" dirty="0">
                <a:solidFill>
                  <a:srgbClr val="0070C0"/>
                </a:solidFill>
                <a:latin typeface="Arial" panose="020B0604020202020204" pitchFamily="34" charset="0"/>
                <a:cs typeface="Arial" panose="020B0604020202020204" pitchFamily="34" charset="0"/>
              </a:rPr>
              <a:t>V</a:t>
            </a:r>
            <a:r>
              <a:rPr lang="en-US" sz="2500" b="1" dirty="0">
                <a:solidFill>
                  <a:srgbClr val="0070C0"/>
                </a:solidFill>
                <a:latin typeface="Arial" panose="020B0604020202020204" pitchFamily="34" charset="0"/>
                <a:cs typeface="Arial" panose="020B0604020202020204" pitchFamily="34" charset="0"/>
              </a:rPr>
              <a:t>ideo Editing</a:t>
            </a:r>
            <a:endParaRPr lang="en-US" sz="2500" b="1" dirty="0">
              <a:solidFill>
                <a:srgbClr val="0070C0"/>
              </a:solidFill>
              <a:latin typeface="Arial" panose="020B0604020202020204" pitchFamily="34" charset="0"/>
              <a:cs typeface="Arial" panose="020B0604020202020204" pitchFamily="34" charset="0"/>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custDataLst>
              <p:tags r:id="rId1"/>
            </p:custDataLst>
          </p:nvPr>
        </p:nvPicPr>
        <p:blipFill>
          <a:blip r:embed="rId2"/>
          <a:stretch>
            <a:fillRect/>
          </a:stretch>
        </p:blipFill>
        <p:spPr>
          <a:xfrm>
            <a:off x="2694146" y="2004907"/>
            <a:ext cx="4183981" cy="2963326"/>
          </a:xfrm>
          <a:prstGeom prst="rect">
            <a:avLst/>
          </a:prstGeom>
        </p:spPr>
      </p:pic>
      <p:sp>
        <p:nvSpPr>
          <p:cNvPr id="9" name="object 9"/>
          <p:cNvSpPr txBox="1">
            <a:spLocks noGrp="1"/>
          </p:cNvSpPr>
          <p:nvPr>
            <p:ph type="title"/>
            <p:custDataLst>
              <p:tags r:id="rId3"/>
            </p:custDataLst>
          </p:nvPr>
        </p:nvSpPr>
        <p:spPr>
          <a:xfrm>
            <a:off x="138445" y="175267"/>
            <a:ext cx="2694145" cy="389255"/>
          </a:xfrm>
          <a:prstGeom prst="rect">
            <a:avLst/>
          </a:prstGeom>
        </p:spPr>
        <p:txBody>
          <a:bodyPr vert="horz" wrap="square" lIns="0" tIns="5199" rIns="0" bIns="0" rtlCol="0">
            <a:spAutoFit/>
          </a:bodyPr>
          <a:lstStyle/>
          <a:p>
            <a:pPr marL="17145">
              <a:lnSpc>
                <a:spcPct val="100000"/>
              </a:lnSpc>
              <a:spcBef>
                <a:spcPts val="40"/>
              </a:spcBef>
              <a:tabLst>
                <a:tab pos="560705" algn="l"/>
              </a:tabLst>
            </a:pPr>
            <a:r>
              <a:rPr lang="en-IN" altLang="en-US" sz="2500" b="1" spc="-216" dirty="0"/>
              <a:t>Display y</a:t>
            </a:r>
            <a:r>
              <a:rPr sz="2500" b="1" spc="-216" dirty="0"/>
              <a:t>our </a:t>
            </a:r>
            <a:r>
              <a:rPr lang="en-IN" sz="2500" b="1" spc="-216" dirty="0"/>
              <a:t> </a:t>
            </a:r>
            <a:r>
              <a:rPr sz="2500" b="1" spc="-216" dirty="0"/>
              <a:t>Lips </a:t>
            </a:r>
            <a:r>
              <a:rPr lang="en-IN" sz="2500" b="1" spc="-216" dirty="0"/>
              <a:t>:</a:t>
            </a:r>
            <a:endParaRPr lang="en-IN" sz="2500" b="1" spc="-216" dirty="0"/>
          </a:p>
        </p:txBody>
      </p:sp>
      <p:sp>
        <p:nvSpPr>
          <p:cNvPr id="17" name="Text Box 16"/>
          <p:cNvSpPr txBox="1"/>
          <p:nvPr>
            <p:custDataLst>
              <p:tags r:id="rId4"/>
            </p:custDataLst>
          </p:nvPr>
        </p:nvSpPr>
        <p:spPr>
          <a:xfrm>
            <a:off x="155673" y="630888"/>
            <a:ext cx="8600154" cy="19389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Our scope of strongly pigmented lipsticks offers the ideal equilibrium between sustenance and appeal. Find a different range of shades, going from exemplary reds to trying purples, to suit each temperament and event. Allow your lips to say a lot, leaving an enduring effect any place you go.</a:t>
            </a:r>
            <a:endParaRPr lang="en-US" sz="2000" dirty="0">
              <a:latin typeface="Arial" panose="020B0604020202020204" pitchFamily="34" charset="0"/>
              <a:cs typeface="Arial" panose="020B0604020202020204" pitchFamily="34" charset="0"/>
            </a:endParaRPr>
          </a:p>
          <a:p>
            <a:endParaRPr 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57785" y="51435"/>
            <a:ext cx="9086215" cy="5557520"/>
          </a:xfrm>
          <a:prstGeom prst="rect">
            <a:avLst/>
          </a:prstGeom>
          <a:noFill/>
        </p:spPr>
        <p:txBody>
          <a:bodyPr wrap="square" rtlCol="0" anchor="t">
            <a:noAutofit/>
          </a:bodyPr>
          <a:p>
            <a:pPr marL="0" indent="0" algn="l">
              <a:buNone/>
            </a:pPr>
            <a:endParaRPr lang="en-US" sz="1600" b="1" i="1">
              <a:solidFill>
                <a:srgbClr val="FF0000"/>
              </a:solidFill>
              <a:effectLst>
                <a:outerShdw blurRad="38100" dist="38100" dir="2700000" algn="tl">
                  <a:srgbClr val="000000">
                    <a:alpha val="43137"/>
                  </a:srgbClr>
                </a:outerShdw>
              </a:effectLst>
              <a:sym typeface="+mn-ea"/>
            </a:endParaRPr>
          </a:p>
        </p:txBody>
      </p:sp>
      <p:sp>
        <p:nvSpPr>
          <p:cNvPr id="5" name="Text Box 4"/>
          <p:cNvSpPr txBox="1"/>
          <p:nvPr/>
        </p:nvSpPr>
        <p:spPr>
          <a:xfrm>
            <a:off x="0" y="-52705"/>
            <a:ext cx="9175115" cy="5227955"/>
          </a:xfrm>
          <a:prstGeom prst="rect">
            <a:avLst/>
          </a:prstGeom>
          <a:noFill/>
        </p:spPr>
        <p:txBody>
          <a:bodyPr wrap="square" rtlCol="0" anchor="t">
            <a:noAutofit/>
          </a:bodyPr>
          <a:p>
            <a:pPr marL="0" indent="0" algn="ctr">
              <a:buNone/>
            </a:pPr>
            <a:r>
              <a:rPr lang="en-US" sz="3200" b="1">
                <a:sym typeface="+mn-ea"/>
              </a:rPr>
              <a:t>ACKNOWLEDGMENT</a:t>
            </a:r>
            <a:endParaRPr lang="en-US" sz="3200" b="1"/>
          </a:p>
          <a:p>
            <a:pPr marL="0" indent="0" algn="just">
              <a:buNone/>
            </a:pPr>
            <a:r>
              <a:rPr lang="en-US" sz="1600">
                <a:sym typeface="+mn-ea"/>
              </a:rPr>
              <a:t>iwould like express my sincere thanks to MR/MRS </a:t>
            </a:r>
            <a:r>
              <a:rPr lang="en-US" sz="1600" b="1">
                <a:sym typeface="+mn-ea"/>
              </a:rPr>
              <a:t>MANIKALA. KONDALA RAO </a:t>
            </a:r>
            <a:r>
              <a:rPr lang="en-US" sz="1600">
                <a:sym typeface="+mn-ea"/>
              </a:rPr>
              <a:t>[mentor name],for his /her valuable guidance and support in completing my project I wish to express my gratitute to the </a:t>
            </a:r>
            <a:r>
              <a:rPr lang="en-US" sz="1600" b="1">
                <a:sym typeface="+mn-ea"/>
              </a:rPr>
              <a:t>digital Marketing</a:t>
            </a:r>
            <a:r>
              <a:rPr lang="en-US" sz="1600">
                <a:sym typeface="+mn-ea"/>
              </a:rPr>
              <a:t> for giving me such a good ideas by granting permission to do a  long tream intemship.HI would like to express my gratitude towards our long teram intemship project coordinator</a:t>
            </a:r>
            <a:r>
              <a:rPr lang="en-US" sz="1600" b="1">
                <a:sym typeface="+mn-ea"/>
              </a:rPr>
              <a:t> T.NIRANJAN KUMAR</a:t>
            </a:r>
            <a:r>
              <a:rPr lang="en-US" sz="1600">
                <a:sym typeface="+mn-ea"/>
              </a:rPr>
              <a:t> for his encouragement and problem solving during the project.I extend my gratefulness to our correspondent sir </a:t>
            </a:r>
            <a:r>
              <a:rPr lang="en-US" sz="1600" b="1">
                <a:sym typeface="+mn-ea"/>
              </a:rPr>
              <a:t>MR.DADI SRINIVAS RAO</a:t>
            </a:r>
            <a:r>
              <a:rPr lang="en-US" sz="1600">
                <a:sym typeface="+mn-ea"/>
              </a:rPr>
              <a:t> and director</a:t>
            </a:r>
            <a:r>
              <a:rPr lang="en-US" sz="1600" b="1">
                <a:sym typeface="+mn-ea"/>
              </a:rPr>
              <a:t> K.S.N MANGA RAJU </a:t>
            </a:r>
            <a:r>
              <a:rPr lang="en-US" sz="1600">
                <a:sym typeface="+mn-ea"/>
              </a:rPr>
              <a:t>sir for their support and heartfelt completing the project </a:t>
            </a:r>
            <a:endParaRPr lang="en-US" sz="1600">
              <a:sym typeface="+mn-ea"/>
            </a:endParaRPr>
          </a:p>
          <a:p>
            <a:pPr marL="0" indent="0" algn="just">
              <a:buNone/>
            </a:pPr>
            <a:endParaRPr lang="en-US" sz="1600">
              <a:sym typeface="+mn-ea"/>
            </a:endParaRPr>
          </a:p>
          <a:p>
            <a:pPr marL="0" indent="0" algn="just">
              <a:buNone/>
            </a:pPr>
            <a:r>
              <a:rPr lang="en-US" sz="1600">
                <a:sym typeface="+mn-ea"/>
              </a:rPr>
              <a:t>i would also like to express my gratitude to words our principal</a:t>
            </a:r>
            <a:r>
              <a:rPr lang="en-US" sz="1600" b="1">
                <a:sym typeface="+mn-ea"/>
              </a:rPr>
              <a:t> DR.G.JAYABABU</a:t>
            </a:r>
            <a:r>
              <a:rPr lang="en-US" sz="1600">
                <a:sym typeface="+mn-ea"/>
              </a:rPr>
              <a:t> for giving me this great opportunity in do a project on</a:t>
            </a:r>
            <a:r>
              <a:rPr lang="en-US" sz="1600" b="1">
                <a:sym typeface="+mn-ea"/>
              </a:rPr>
              <a:t> LAKME </a:t>
            </a:r>
            <a:r>
              <a:rPr lang="en-US" sz="1600">
                <a:sym typeface="+mn-ea"/>
              </a:rPr>
              <a:t>.without their support and suggestions,this project would not have been completed </a:t>
            </a:r>
            <a:endParaRPr lang="en-US" sz="1600">
              <a:sym typeface="+mn-ea"/>
            </a:endParaRPr>
          </a:p>
          <a:p>
            <a:pPr marL="0" indent="0" algn="just">
              <a:buNone/>
            </a:pPr>
            <a:endParaRPr lang="en-US" sz="1600">
              <a:sym typeface="+mn-ea"/>
            </a:endParaRPr>
          </a:p>
          <a:p>
            <a:pPr marL="0" indent="0" algn="l">
              <a:buNone/>
            </a:pPr>
            <a:endParaRPr lang="en-US" sz="1600">
              <a:sym typeface="+mn-ea"/>
            </a:endParaRPr>
          </a:p>
          <a:p>
            <a:pPr marL="0" indent="0" algn="l">
              <a:buNone/>
            </a:pPr>
            <a:endParaRPr lang="en-US" sz="1600">
              <a:sym typeface="+mn-ea"/>
            </a:endParaRPr>
          </a:p>
          <a:p>
            <a:pPr marL="0" indent="0" algn="l">
              <a:buNone/>
            </a:pPr>
            <a:endParaRPr lang="en-US" sz="1600">
              <a:sym typeface="+mn-ea"/>
            </a:endParaRPr>
          </a:p>
          <a:p>
            <a:pPr marL="3657600" lvl="8" indent="457200" algn="l">
              <a:buNone/>
            </a:pPr>
            <a:endParaRPr lang="en-US" sz="1600">
              <a:sym typeface="+mn-ea"/>
            </a:endParaRPr>
          </a:p>
          <a:p>
            <a:pPr marL="3657600" lvl="8" indent="457200" algn="l">
              <a:buNone/>
            </a:pPr>
            <a:r>
              <a:rPr lang="en-US" sz="1600">
                <a:sym typeface="+mn-ea"/>
              </a:rPr>
              <a:t>                                                     P.MOHAN </a:t>
            </a:r>
            <a:endParaRPr lang="en-US" sz="1600">
              <a:sym typeface="+mn-ea"/>
            </a:endParaRPr>
          </a:p>
          <a:p>
            <a:pPr marL="3657600" lvl="8" indent="457200" algn="l">
              <a:buNone/>
            </a:pPr>
            <a:r>
              <a:rPr lang="en-US" sz="1600">
                <a:sym typeface="+mn-ea"/>
              </a:rPr>
              <a:t>                                                    SIGUNATURE</a:t>
            </a:r>
            <a:endParaRPr lang="en-US" sz="1600">
              <a:sym typeface="+mn-ea"/>
            </a:endParaRPr>
          </a:p>
          <a:p>
            <a:pPr marL="0" indent="0" algn="l">
              <a:buNone/>
            </a:pPr>
            <a:endParaRPr lang="en-US" sz="1600">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custDataLst>
              <p:tags r:id="rId1"/>
            </p:custDataLst>
          </p:nvPr>
        </p:nvPicPr>
        <p:blipFill>
          <a:blip r:embed="rId2"/>
          <a:stretch>
            <a:fillRect/>
          </a:stretch>
        </p:blipFill>
        <p:spPr>
          <a:xfrm>
            <a:off x="4001025" y="745694"/>
            <a:ext cx="4171375" cy="4130312"/>
          </a:xfrm>
          <a:prstGeom prst="rect">
            <a:avLst/>
          </a:prstGeom>
        </p:spPr>
      </p:pic>
      <p:sp>
        <p:nvSpPr>
          <p:cNvPr id="11" name="object 11"/>
          <p:cNvSpPr txBox="1">
            <a:spLocks noGrp="1"/>
          </p:cNvSpPr>
          <p:nvPr>
            <p:ph type="title"/>
            <p:custDataLst>
              <p:tags r:id="rId3"/>
            </p:custDataLst>
          </p:nvPr>
        </p:nvSpPr>
        <p:spPr>
          <a:xfrm>
            <a:off x="794251" y="-131593"/>
            <a:ext cx="541824" cy="141348"/>
          </a:xfrm>
          <a:prstGeom prst="rect">
            <a:avLst/>
          </a:prstGeom>
        </p:spPr>
        <p:txBody>
          <a:bodyPr vert="horz" wrap="square" lIns="0" tIns="5776" rIns="0" bIns="0" rtlCol="0">
            <a:spAutoFit/>
          </a:bodyPr>
          <a:lstStyle/>
          <a:p>
            <a:pPr marL="5715">
              <a:lnSpc>
                <a:spcPct val="100000"/>
              </a:lnSpc>
              <a:spcBef>
                <a:spcPts val="45"/>
              </a:spcBef>
              <a:tabLst>
                <a:tab pos="288290" algn="l"/>
                <a:tab pos="2512695" algn="l"/>
              </a:tabLst>
            </a:pPr>
            <a:r>
              <a:rPr sz="2000">
                <a:latin typeface="Times New Roman" panose="02020603050405020304"/>
                <a:cs typeface="Times New Roman" panose="02020603050405020304"/>
              </a:rPr>
              <a:t> </a:t>
            </a:r>
            <a:endParaRPr sz="2000">
              <a:latin typeface="Times New Roman" panose="02020603050405020304"/>
              <a:cs typeface="Times New Roman" panose="02020603050405020304"/>
            </a:endParaRPr>
          </a:p>
        </p:txBody>
      </p:sp>
      <p:sp>
        <p:nvSpPr>
          <p:cNvPr id="15" name="Text Box 14"/>
          <p:cNvSpPr txBox="1"/>
          <p:nvPr>
            <p:custDataLst>
              <p:tags r:id="rId4"/>
            </p:custDataLst>
          </p:nvPr>
        </p:nvSpPr>
        <p:spPr>
          <a:xfrm>
            <a:off x="309036" y="356221"/>
            <a:ext cx="289481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b="1" dirty="0">
                <a:gradFill>
                  <a:gsLst>
                    <a:gs pos="0">
                      <a:srgbClr val="7B32B2"/>
                    </a:gs>
                    <a:gs pos="100000">
                      <a:srgbClr val="401A5D"/>
                    </a:gs>
                  </a:gsLst>
                  <a:lin scaled="0"/>
                </a:gradFill>
                <a:latin typeface="Arial" panose="020B0604020202020204" pitchFamily="34" charset="0"/>
                <a:cs typeface="Arial" panose="020B0604020202020204" pitchFamily="34" charset="0"/>
              </a:rPr>
              <a:t> </a:t>
            </a:r>
            <a:r>
              <a:rPr lang="en-US" sz="2000" b="1" dirty="0">
                <a:gradFill>
                  <a:gsLst>
                    <a:gs pos="0">
                      <a:srgbClr val="7B32B2"/>
                    </a:gs>
                    <a:gs pos="100000">
                      <a:srgbClr val="401A5D"/>
                    </a:gs>
                  </a:gsLst>
                  <a:lin scaled="0"/>
                </a:gradFill>
                <a:latin typeface="Arial" panose="020B0604020202020204" pitchFamily="34" charset="0"/>
                <a:cs typeface="Arial" panose="020B0604020202020204" pitchFamily="34" charset="0"/>
              </a:rPr>
              <a:t>Nails Right on track:</a:t>
            </a:r>
            <a:endParaRPr lang="en-US" sz="2000" b="1" dirty="0">
              <a:gradFill>
                <a:gsLst>
                  <a:gs pos="0">
                    <a:srgbClr val="7B32B2"/>
                  </a:gs>
                  <a:gs pos="100000">
                    <a:srgbClr val="401A5D"/>
                  </a:gs>
                </a:gsLst>
                <a:lin scaled="0"/>
              </a:gradFill>
              <a:latin typeface="Arial" panose="020B0604020202020204" pitchFamily="34" charset="0"/>
              <a:cs typeface="Arial" panose="020B0604020202020204" pitchFamily="34" charset="0"/>
            </a:endParaRPr>
          </a:p>
        </p:txBody>
      </p:sp>
      <p:sp>
        <p:nvSpPr>
          <p:cNvPr id="22" name="Text Box 21"/>
          <p:cNvSpPr txBox="1"/>
          <p:nvPr>
            <p:custDataLst>
              <p:tags r:id="rId5"/>
            </p:custDataLst>
          </p:nvPr>
        </p:nvSpPr>
        <p:spPr>
          <a:xfrm>
            <a:off x="413011" y="1092998"/>
            <a:ext cx="3504526" cy="34778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000" dirty="0">
                <a:latin typeface="Arial" panose="020B0604020202020204" pitchFamily="34" charset="0"/>
                <a:cs typeface="Arial" panose="020B0604020202020204" pitchFamily="34" charset="0"/>
              </a:rPr>
              <a:t>Complete your look with our</a:t>
            </a:r>
            <a:endParaRPr lang="en-US" sz="2000" dirty="0">
              <a:latin typeface="Arial" panose="020B0604020202020204" pitchFamily="34" charset="0"/>
              <a:cs typeface="Arial" panose="020B0604020202020204" pitchFamily="34" charset="0"/>
            </a:endParaRPr>
          </a:p>
          <a:p>
            <a:pPr algn="just"/>
            <a:r>
              <a:rPr lang="en-US" sz="2000" dirty="0">
                <a:latin typeface="Arial" panose="020B0604020202020204" pitchFamily="34" charset="0"/>
                <a:cs typeface="Arial" panose="020B0604020202020204" pitchFamily="34" charset="0"/>
              </a:rPr>
              <a:t>staggering scope of nail</a:t>
            </a:r>
            <a:endParaRPr lang="en-US" sz="2000" dirty="0">
              <a:latin typeface="Arial" panose="020B0604020202020204" pitchFamily="34" charset="0"/>
              <a:cs typeface="Arial" panose="020B0604020202020204" pitchFamily="34" charset="0"/>
            </a:endParaRPr>
          </a:p>
          <a:p>
            <a:pPr algn="just"/>
            <a:r>
              <a:rPr lang="en-US" sz="2000" dirty="0">
                <a:latin typeface="Arial" panose="020B0604020202020204" pitchFamily="34" charset="0"/>
                <a:cs typeface="Arial" panose="020B0604020202020204" pitchFamily="34" charset="0"/>
              </a:rPr>
              <a:t>tones, each cautiously</a:t>
            </a:r>
            <a:endParaRPr lang="en-US" sz="2000" dirty="0">
              <a:latin typeface="Arial" panose="020B0604020202020204" pitchFamily="34" charset="0"/>
              <a:cs typeface="Arial" panose="020B0604020202020204" pitchFamily="34" charset="0"/>
            </a:endParaRPr>
          </a:p>
          <a:p>
            <a:pPr algn="just"/>
            <a:r>
              <a:rPr lang="en-US" sz="2000" dirty="0">
                <a:latin typeface="Arial" panose="020B0604020202020204" pitchFamily="34" charset="0"/>
                <a:cs typeface="Arial" panose="020B0604020202020204" pitchFamily="34" charset="0"/>
              </a:rPr>
              <a:t>organized to supplement the</a:t>
            </a:r>
            <a:endParaRPr lang="en-US" sz="2000" dirty="0">
              <a:latin typeface="Arial" panose="020B0604020202020204" pitchFamily="34" charset="0"/>
              <a:cs typeface="Arial" panose="020B0604020202020204" pitchFamily="34" charset="0"/>
            </a:endParaRPr>
          </a:p>
          <a:p>
            <a:pPr algn="just"/>
            <a:r>
              <a:rPr lang="en-US" sz="2000" dirty="0">
                <a:latin typeface="Arial" panose="020B0604020202020204" pitchFamily="34" charset="0"/>
                <a:cs typeface="Arial" panose="020B0604020202020204" pitchFamily="34" charset="0"/>
              </a:rPr>
              <a:t>assortment’s subject . Form </a:t>
            </a:r>
            <a:endParaRPr lang="en-US" sz="2000" dirty="0">
              <a:latin typeface="Arial" panose="020B0604020202020204" pitchFamily="34" charset="0"/>
              <a:cs typeface="Arial" panose="020B0604020202020204" pitchFamily="34" charset="0"/>
            </a:endParaRPr>
          </a:p>
          <a:p>
            <a:pPr algn="just"/>
            <a:r>
              <a:rPr lang="en-US" sz="2000" dirty="0">
                <a:latin typeface="Arial" panose="020B0604020202020204" pitchFamily="34" charset="0"/>
                <a:cs typeface="Arial" panose="020B0604020202020204" pitchFamily="34" charset="0"/>
              </a:rPr>
              <a:t>marvelous sparkle to rich </a:t>
            </a:r>
            <a:endParaRPr lang="en-US" sz="2000" dirty="0">
              <a:latin typeface="Arial" panose="020B0604020202020204" pitchFamily="34" charset="0"/>
              <a:cs typeface="Arial" panose="020B0604020202020204" pitchFamily="34" charset="0"/>
            </a:endParaRPr>
          </a:p>
          <a:p>
            <a:pPr algn="just"/>
            <a:r>
              <a:rPr lang="en-US" sz="2000" dirty="0">
                <a:latin typeface="Arial" panose="020B0604020202020204" pitchFamily="34" charset="0"/>
                <a:cs typeface="Arial" panose="020B0604020202020204" pitchFamily="34" charset="0"/>
              </a:rPr>
              <a:t>matte, our nail shines add</a:t>
            </a:r>
            <a:endParaRPr lang="en-US" sz="2000" dirty="0">
              <a:latin typeface="Arial" panose="020B0604020202020204" pitchFamily="34" charset="0"/>
              <a:cs typeface="Arial" panose="020B0604020202020204" pitchFamily="34" charset="0"/>
            </a:endParaRPr>
          </a:p>
          <a:p>
            <a:pPr algn="just"/>
            <a:r>
              <a:rPr lang="en-US" sz="2000" dirty="0">
                <a:latin typeface="Arial" panose="020B0604020202020204" pitchFamily="34" charset="0"/>
                <a:cs typeface="Arial" panose="020B0604020202020204" pitchFamily="34" charset="0"/>
              </a:rPr>
              <a:t>the ideal last little detail to</a:t>
            </a:r>
            <a:endParaRPr lang="en-US" sz="2000" dirty="0">
              <a:latin typeface="Arial" panose="020B0604020202020204" pitchFamily="34" charset="0"/>
              <a:cs typeface="Arial" panose="020B0604020202020204" pitchFamily="34" charset="0"/>
            </a:endParaRPr>
          </a:p>
          <a:p>
            <a:pPr algn="just"/>
            <a:r>
              <a:rPr lang="en-US" sz="2000" dirty="0">
                <a:latin typeface="Arial" panose="020B0604020202020204" pitchFamily="34" charset="0"/>
                <a:cs typeface="Arial" panose="020B0604020202020204" pitchFamily="34" charset="0"/>
              </a:rPr>
              <a:t>your group, making your </a:t>
            </a:r>
            <a:endParaRPr lang="en-US" sz="2000" dirty="0">
              <a:latin typeface="Arial" panose="020B0604020202020204" pitchFamily="34" charset="0"/>
              <a:cs typeface="Arial" panose="020B0604020202020204" pitchFamily="34" charset="0"/>
            </a:endParaRPr>
          </a:p>
          <a:p>
            <a:pPr algn="just"/>
            <a:r>
              <a:rPr lang="en-US" sz="2000" dirty="0">
                <a:latin typeface="Arial" panose="020B0604020202020204" pitchFamily="34" charset="0"/>
                <a:cs typeface="Arial" panose="020B0604020202020204" pitchFamily="34" charset="0"/>
              </a:rPr>
              <a:t>hands the focal point of</a:t>
            </a:r>
            <a:endParaRPr lang="en-US" sz="2000" dirty="0">
              <a:latin typeface="Arial" panose="020B0604020202020204" pitchFamily="34" charset="0"/>
              <a:cs typeface="Arial" panose="020B0604020202020204" pitchFamily="34" charset="0"/>
            </a:endParaRPr>
          </a:p>
          <a:p>
            <a:pPr algn="just"/>
            <a:r>
              <a:rPr lang="en-US" sz="2000" dirty="0">
                <a:latin typeface="Arial" panose="020B0604020202020204" pitchFamily="34" charset="0"/>
                <a:cs typeface="Arial" panose="020B0604020202020204" pitchFamily="34" charset="0"/>
              </a:rPr>
              <a:t>consideration.</a:t>
            </a:r>
            <a:endParaRPr lang="en-US" sz="2000" dirty="0">
              <a:latin typeface="Arial" panose="020B0604020202020204" pitchFamily="34" charset="0"/>
              <a:cs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0" y="0"/>
            <a:ext cx="3089275" cy="661670"/>
          </a:xfrm>
        </p:spPr>
        <p:txBody>
          <a:bodyPr>
            <a:normAutofit fontScale="90000"/>
          </a:bodyPr>
          <a:lstStyle/>
          <a:p>
            <a:r>
              <a:rPr lang="en-US" sz="2800" b="1" dirty="0">
                <a:solidFill>
                  <a:srgbClr val="00B050"/>
                </a:solidFill>
                <a:sym typeface="+mn-ea"/>
              </a:rPr>
              <a:t>Hypnotizing Eyes</a:t>
            </a:r>
            <a:r>
              <a:rPr lang="en-IN" altLang="en-US" sz="2800" b="1" dirty="0">
                <a:solidFill>
                  <a:srgbClr val="00B050"/>
                </a:solidFill>
                <a:sym typeface="+mn-ea"/>
              </a:rPr>
              <a:t>:</a:t>
            </a:r>
            <a:endParaRPr lang="en-IN" altLang="en-US" sz="2800" b="1" dirty="0">
              <a:solidFill>
                <a:srgbClr val="00B050"/>
              </a:solidFill>
              <a:sym typeface="+mn-ea"/>
            </a:endParaRPr>
          </a:p>
        </p:txBody>
      </p:sp>
      <p:sp>
        <p:nvSpPr>
          <p:cNvPr id="3" name="Text Box 2"/>
          <p:cNvSpPr txBox="1"/>
          <p:nvPr/>
        </p:nvSpPr>
        <p:spPr>
          <a:xfrm>
            <a:off x="12065" y="3242945"/>
            <a:ext cx="9131300" cy="1768475"/>
          </a:xfrm>
          <a:prstGeom prst="rect">
            <a:avLst/>
          </a:prstGeom>
          <a:noFill/>
        </p:spPr>
        <p:txBody>
          <a:bodyPr wrap="square" rtlCol="0">
            <a:noAutofit/>
          </a:bodyPr>
          <a:lstStyle/>
          <a:p>
            <a:endParaRPr lang="en-US" dirty="0"/>
          </a:p>
          <a:p>
            <a:r>
              <a:rPr lang="en-US" sz="2000" dirty="0">
                <a:latin typeface="Arial" panose="020B0604020202020204" pitchFamily="34" charset="0"/>
                <a:cs typeface="Arial" panose="020B0604020202020204" pitchFamily="34" charset="0"/>
              </a:rPr>
              <a:t>Raise your eye game with our eye-getting eyeshadow ranges and enduring eyeliners. Whether you want a hot smokey eye or a perky pop of variety, our "Lively and Intense" assortment guarantees</a:t>
            </a:r>
            <a:r>
              <a:rPr lang="en-IN" alt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your eyes offer an enthralling expression each time you bat those lashes</a:t>
            </a:r>
            <a:r>
              <a:rPr lang="en-IN" altLang="en-US" sz="2000" dirty="0">
                <a:latin typeface="Arial" panose="020B0604020202020204" pitchFamily="34" charset="0"/>
                <a:cs typeface="Arial" panose="020B0604020202020204" pitchFamily="34" charset="0"/>
              </a:rPr>
              <a:t>.</a:t>
            </a:r>
            <a:endParaRPr lang="en-IN" altLang="en-US" sz="2000" dirty="0">
              <a:latin typeface="Arial" panose="020B0604020202020204" pitchFamily="34" charset="0"/>
              <a:cs typeface="Arial" panose="020B0604020202020204" pitchFamily="34" charset="0"/>
            </a:endParaRPr>
          </a:p>
        </p:txBody>
      </p:sp>
      <p:pic>
        <p:nvPicPr>
          <p:cNvPr id="4" name="Picture 3" descr="2"/>
          <p:cNvPicPr>
            <a:picLocks noChangeAspect="1"/>
          </p:cNvPicPr>
          <p:nvPr/>
        </p:nvPicPr>
        <p:blipFill>
          <a:blip r:embed="rId1"/>
          <a:stretch>
            <a:fillRect/>
          </a:stretch>
        </p:blipFill>
        <p:spPr>
          <a:xfrm>
            <a:off x="2411760" y="555526"/>
            <a:ext cx="4481800" cy="2952328"/>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p:nvPr>
            <p:custDataLst>
              <p:tags r:id="rId1"/>
            </p:custDataLst>
          </p:nvPr>
        </p:nvSpPr>
        <p:spPr>
          <a:xfrm>
            <a:off x="179445" y="123040"/>
            <a:ext cx="8781300" cy="75094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lnSpc>
                <a:spcPct val="115000"/>
              </a:lnSpc>
              <a:spcBef>
                <a:spcPct val="0"/>
              </a:spcBef>
              <a:spcAft>
                <a:spcPct val="0"/>
              </a:spcAft>
              <a:buNone/>
            </a:pPr>
            <a:r>
              <a:rPr lang="en-GB" sz="1600" b="1" dirty="0">
                <a:solidFill>
                  <a:schemeClr val="tx1"/>
                </a:solidFill>
              </a:rPr>
              <a:t>Part 4: Content Creation and Curation (Post creations, Designs/Video Editing, Ad Campaigns over Social Media and Email Ideation and Creation) </a:t>
            </a:r>
            <a:endParaRPr lang="en-GB" sz="1600" b="1" dirty="0">
              <a:solidFill>
                <a:schemeClr val="tx1"/>
              </a:solidFill>
            </a:endParaRPr>
          </a:p>
        </p:txBody>
      </p:sp>
      <p:sp>
        <p:nvSpPr>
          <p:cNvPr id="131" name="Google Shape;131;p25"/>
          <p:cNvSpPr txBox="1"/>
          <p:nvPr>
            <p:custDataLst>
              <p:tags r:id="rId2"/>
            </p:custDataLst>
          </p:nvPr>
        </p:nvSpPr>
        <p:spPr>
          <a:xfrm>
            <a:off x="467544" y="771040"/>
            <a:ext cx="7610100" cy="8490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lnSpc>
                <a:spcPct val="115000"/>
              </a:lnSpc>
              <a:spcBef>
                <a:spcPct val="0"/>
              </a:spcBef>
              <a:spcAft>
                <a:spcPct val="0"/>
              </a:spcAft>
              <a:buNone/>
            </a:pPr>
            <a:r>
              <a:rPr lang="en-GB" sz="2100" b="1" dirty="0">
                <a:solidFill>
                  <a:schemeClr val="tx1"/>
                </a:solidFill>
              </a:rPr>
              <a:t>Social Media Ad Campaigns:</a:t>
            </a:r>
            <a:endParaRPr sz="2100" b="1" dirty="0">
              <a:solidFill>
                <a:schemeClr val="tx1"/>
              </a:solidFill>
            </a:endParaRPr>
          </a:p>
          <a:p>
            <a:pPr marL="0" lvl="0" indent="0" algn="l" rtl="0">
              <a:spcBef>
                <a:spcPct val="0"/>
              </a:spcBef>
              <a:spcAft>
                <a:spcPct val="0"/>
              </a:spcAft>
              <a:buNone/>
            </a:pPr>
            <a:endParaRPr sz="1900" dirty="0"/>
          </a:p>
        </p:txBody>
      </p:sp>
      <p:sp>
        <p:nvSpPr>
          <p:cNvPr id="2" name="Text Box 1"/>
          <p:cNvSpPr txBox="1"/>
          <p:nvPr/>
        </p:nvSpPr>
        <p:spPr>
          <a:xfrm>
            <a:off x="-299406" y="1232347"/>
            <a:ext cx="9144000" cy="2042795"/>
          </a:xfrm>
          <a:prstGeom prst="rect">
            <a:avLst/>
          </a:prstGeom>
          <a:noFill/>
        </p:spPr>
        <p:txBody>
          <a:bodyPr wrap="square" rtlCol="0">
            <a:noAutofit/>
          </a:bodyPr>
          <a:lstStyle/>
          <a:p>
            <a:r>
              <a:rPr lang="en-IN" altLang="en-US" dirty="0">
                <a:latin typeface="Arial" panose="020B0604020202020204" pitchFamily="34" charset="0"/>
                <a:cs typeface="Arial" panose="020B0604020202020204" pitchFamily="34" charset="0"/>
              </a:rPr>
              <a:t>               Ad regarding to the brand awareness of Lakme:</a:t>
            </a:r>
            <a:endParaRPr lang="en-IN" altLang="en-US" dirty="0">
              <a:latin typeface="Arial" panose="020B0604020202020204" pitchFamily="34" charset="0"/>
              <a:cs typeface="Arial" panose="020B0604020202020204" pitchFamily="34" charset="0"/>
            </a:endParaRPr>
          </a:p>
        </p:txBody>
      </p:sp>
      <p:pic>
        <p:nvPicPr>
          <p:cNvPr id="3" name="Picture 2" descr="Capture3"/>
          <p:cNvPicPr>
            <a:picLocks noChangeAspect="1"/>
          </p:cNvPicPr>
          <p:nvPr/>
        </p:nvPicPr>
        <p:blipFill>
          <a:blip r:embed="rId3"/>
          <a:stretch>
            <a:fillRect/>
          </a:stretch>
        </p:blipFill>
        <p:spPr>
          <a:xfrm>
            <a:off x="2911640" y="1620040"/>
            <a:ext cx="3655412" cy="342059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65590" cy="5142865"/>
          </a:xfrm>
        </p:spPr>
        <p:txBody>
          <a:bodyPr/>
          <a:lstStyle/>
          <a:p>
            <a:pPr algn="l"/>
            <a:r>
              <a:rPr lang="en-IN" altLang="en-US" sz="2000" b="1" dirty="0">
                <a:latin typeface="Arial" panose="020B0604020202020204" pitchFamily="34" charset="0"/>
                <a:cs typeface="Arial" panose="020B0604020202020204" pitchFamily="34" charset="0"/>
              </a:rPr>
              <a:t>Ad Regarding to driving the Website Traffic:</a:t>
            </a: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endParaRPr lang="en-IN" altLang="en-US" sz="2000" b="1" dirty="0">
              <a:latin typeface="Arial" panose="020B0604020202020204" pitchFamily="34" charset="0"/>
              <a:cs typeface="Arial" panose="020B0604020202020204" pitchFamily="34" charset="0"/>
            </a:endParaRPr>
          </a:p>
        </p:txBody>
      </p:sp>
      <p:pic>
        <p:nvPicPr>
          <p:cNvPr id="6" name="Picture 5" descr="Capture"/>
          <p:cNvPicPr>
            <a:picLocks noChangeAspect="1"/>
          </p:cNvPicPr>
          <p:nvPr/>
        </p:nvPicPr>
        <p:blipFill>
          <a:blip r:embed="rId1"/>
          <a:stretch>
            <a:fillRect/>
          </a:stretch>
        </p:blipFill>
        <p:spPr>
          <a:xfrm>
            <a:off x="2455862" y="699542"/>
            <a:ext cx="4232275" cy="4330065"/>
          </a:xfrm>
          <a:prstGeom prst="rect">
            <a:avLst/>
          </a:prstGeom>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38920" cy="5144135"/>
          </a:xfrm>
        </p:spPr>
        <p:txBody>
          <a:bodyPr/>
          <a:lstStyle/>
          <a:p>
            <a:pPr algn="l"/>
            <a:r>
              <a:rPr lang="en-IN" altLang="en-US" sz="2000" b="1" dirty="0">
                <a:latin typeface="Arial" panose="020B0604020202020204" pitchFamily="34" charset="0"/>
                <a:cs typeface="Arial" panose="020B0604020202020204" pitchFamily="34" charset="0"/>
              </a:rPr>
              <a:t>Ad to increase generate leads:</a:t>
            </a: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br>
              <a:rPr lang="en-IN" altLang="en-US" sz="2000" b="1" dirty="0">
                <a:latin typeface="Arial" panose="020B0604020202020204" pitchFamily="34" charset="0"/>
                <a:cs typeface="Arial" panose="020B0604020202020204" pitchFamily="34" charset="0"/>
              </a:rPr>
            </a:br>
            <a:endParaRPr lang="en-IN" altLang="en-US" sz="2000" b="1" dirty="0">
              <a:latin typeface="Arial" panose="020B0604020202020204" pitchFamily="34" charset="0"/>
              <a:cs typeface="Arial" panose="020B0604020202020204" pitchFamily="34" charset="0"/>
            </a:endParaRPr>
          </a:p>
        </p:txBody>
      </p:sp>
      <p:pic>
        <p:nvPicPr>
          <p:cNvPr id="3" name="Picture 2" descr="Capture"/>
          <p:cNvPicPr>
            <a:picLocks noChangeAspect="1"/>
          </p:cNvPicPr>
          <p:nvPr/>
        </p:nvPicPr>
        <p:blipFill>
          <a:blip r:embed="rId1"/>
          <a:stretch>
            <a:fillRect/>
          </a:stretch>
        </p:blipFill>
        <p:spPr>
          <a:xfrm>
            <a:off x="3131841" y="720631"/>
            <a:ext cx="2935584" cy="4302341"/>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 y="51435"/>
            <a:ext cx="9142730" cy="842010"/>
          </a:xfrm>
        </p:spPr>
        <p:txBody>
          <a:bodyPr/>
          <a:lstStyle/>
          <a:p>
            <a:pPr algn="l"/>
            <a:r>
              <a:rPr lang="en-IN" altLang="en-US" sz="2400" b="1" dirty="0">
                <a:latin typeface="Arial" panose="020B0604020202020204" pitchFamily="34" charset="0"/>
                <a:cs typeface="Arial" panose="020B0604020202020204" pitchFamily="34" charset="0"/>
              </a:rPr>
              <a:t>Advertising Goals:</a:t>
            </a:r>
            <a:endParaRPr lang="en-IN" altLang="en-US" sz="2400" b="1" dirty="0">
              <a:latin typeface="Arial" panose="020B0604020202020204" pitchFamily="34" charset="0"/>
              <a:cs typeface="Arial" panose="020B0604020202020204" pitchFamily="34" charset="0"/>
            </a:endParaRPr>
          </a:p>
        </p:txBody>
      </p:sp>
      <p:sp>
        <p:nvSpPr>
          <p:cNvPr id="3" name="Text Box 2"/>
          <p:cNvSpPr txBox="1"/>
          <p:nvPr/>
        </p:nvSpPr>
        <p:spPr>
          <a:xfrm>
            <a:off x="635" y="757555"/>
            <a:ext cx="9142730" cy="4385310"/>
          </a:xfrm>
          <a:prstGeom prst="rect">
            <a:avLst/>
          </a:prstGeom>
          <a:noFill/>
        </p:spPr>
        <p:txBody>
          <a:bodyPr wrap="square" rtlCol="0">
            <a:noAutofit/>
          </a:bodyPr>
          <a:lstStyle/>
          <a:p>
            <a:r>
              <a:rPr lang="en-IN" altLang="en-US" dirty="0"/>
              <a:t>      </a:t>
            </a:r>
            <a:endParaRPr lang="en-IN" altLang="en-US" dirty="0"/>
          </a:p>
          <a:p>
            <a:pPr algn="just"/>
            <a:r>
              <a:rPr lang="en-IN" altLang="en-US" dirty="0">
                <a:latin typeface="Arial" panose="020B0604020202020204" pitchFamily="34" charset="0"/>
                <a:cs typeface="Arial" panose="020B0604020202020204" pitchFamily="34" charset="0"/>
              </a:rPr>
              <a:t>     </a:t>
            </a:r>
            <a:r>
              <a:rPr lang="en-IN" altLang="en-US" b="1" dirty="0">
                <a:latin typeface="Arial" panose="020B0604020202020204" pitchFamily="34" charset="0"/>
                <a:cs typeface="Arial" panose="020B0604020202020204" pitchFamily="34" charset="0"/>
              </a:rPr>
              <a:t>Reach and Frequency: </a:t>
            </a:r>
            <a:r>
              <a:rPr lang="en-IN" altLang="en-US" dirty="0">
                <a:latin typeface="Arial" panose="020B0604020202020204" pitchFamily="34" charset="0"/>
                <a:cs typeface="Arial" panose="020B0604020202020204" pitchFamily="34" charset="0"/>
              </a:rPr>
              <a:t>Aim to maximize the reach of advertisements to expose brand to as many potential customers as possible. Additionally, consider the frequency of your ads to ensure that your message is seen and heard repeatedly, reinforcing brand recognition.</a:t>
            </a:r>
            <a:endParaRPr lang="en-IN" altLang="en-US" dirty="0">
              <a:latin typeface="Arial" panose="020B0604020202020204" pitchFamily="34" charset="0"/>
              <a:cs typeface="Arial" panose="020B0604020202020204" pitchFamily="34" charset="0"/>
            </a:endParaRPr>
          </a:p>
          <a:p>
            <a:pPr algn="just"/>
            <a:endParaRPr lang="en-IN" altLang="en-US" dirty="0">
              <a:latin typeface="Arial" panose="020B0604020202020204" pitchFamily="34" charset="0"/>
              <a:cs typeface="Arial" panose="020B0604020202020204" pitchFamily="34" charset="0"/>
            </a:endParaRPr>
          </a:p>
          <a:p>
            <a:pPr algn="just"/>
            <a:r>
              <a:rPr lang="en-IN" altLang="en-US" b="1" dirty="0">
                <a:latin typeface="Arial" panose="020B0604020202020204" pitchFamily="34" charset="0"/>
                <a:cs typeface="Arial" panose="020B0604020202020204" pitchFamily="34" charset="0"/>
              </a:rPr>
              <a:t>    Storytelling: </a:t>
            </a:r>
            <a:r>
              <a:rPr lang="en-IN" altLang="en-US" dirty="0">
                <a:latin typeface="Arial" panose="020B0604020202020204" pitchFamily="34" charset="0"/>
                <a:cs typeface="Arial" panose="020B0604020202020204" pitchFamily="34" charset="0"/>
              </a:rPr>
              <a:t>Craft compelling and consistent brand stories across different advertising channels to create a lasting impression in the minds of consumers. Storytelling helps create an emotional connection with your audience and makes your brand more memorable.</a:t>
            </a:r>
            <a:endParaRPr lang="en-IN" altLang="en-US" dirty="0">
              <a:latin typeface="Arial" panose="020B0604020202020204" pitchFamily="34" charset="0"/>
              <a:cs typeface="Arial" panose="020B0604020202020204" pitchFamily="34" charset="0"/>
            </a:endParaRPr>
          </a:p>
          <a:p>
            <a:pPr algn="just"/>
            <a:endParaRPr lang="en-IN" altLang="en-US" dirty="0">
              <a:latin typeface="Arial" panose="020B0604020202020204" pitchFamily="34" charset="0"/>
              <a:cs typeface="Arial" panose="020B0604020202020204" pitchFamily="34" charset="0"/>
            </a:endParaRPr>
          </a:p>
          <a:p>
            <a:pPr algn="just"/>
            <a:r>
              <a:rPr lang="en-IN" altLang="en-US" dirty="0">
                <a:latin typeface="Arial" panose="020B0604020202020204" pitchFamily="34" charset="0"/>
                <a:cs typeface="Arial" panose="020B0604020202020204" pitchFamily="34" charset="0"/>
              </a:rPr>
              <a:t>    </a:t>
            </a:r>
            <a:r>
              <a:rPr lang="en-IN" altLang="en-US" b="1" dirty="0">
                <a:latin typeface="Arial" panose="020B0604020202020204" pitchFamily="34" charset="0"/>
                <a:cs typeface="Arial" panose="020B0604020202020204" pitchFamily="34" charset="0"/>
              </a:rPr>
              <a:t>Brand Identity and Messaging: </a:t>
            </a:r>
            <a:r>
              <a:rPr lang="en-IN" altLang="en-US" dirty="0">
                <a:latin typeface="Arial" panose="020B0604020202020204" pitchFamily="34" charset="0"/>
                <a:cs typeface="Arial" panose="020B0604020202020204" pitchFamily="34" charset="0"/>
              </a:rPr>
              <a:t>Clearly define your brand's identity, values, and unique selling propositions (USPs). Ensure that your messaging consistently reflects these elements across all advertising materials to build a recognizable and coherent brand image.</a:t>
            </a:r>
            <a:endParaRPr lang="en-IN" altLang="en-US" dirty="0">
              <a:latin typeface="Arial" panose="020B0604020202020204" pitchFamily="34" charset="0"/>
              <a:cs typeface="Arial" panose="020B0604020202020204" pitchFamily="34" charset="0"/>
            </a:endParaRPr>
          </a:p>
          <a:p>
            <a:endParaRPr lang="en-IN" altLang="en-US" dirty="0"/>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320"/>
            <a:ext cx="9143365" cy="5140960"/>
          </a:xfrm>
        </p:spPr>
        <p:txBody>
          <a:bodyPr/>
          <a:lstStyle/>
          <a:p>
            <a:pPr algn="l"/>
            <a:r>
              <a:rPr lang="en-IN" altLang="en-US" sz="2400" b="1" dirty="0">
                <a:latin typeface="Arial" panose="020B0604020202020204" pitchFamily="34" charset="0"/>
                <a:cs typeface="Arial" panose="020B0604020202020204" pitchFamily="34" charset="0"/>
              </a:rPr>
              <a:t>Target Audience:</a:t>
            </a:r>
            <a:br>
              <a:rPr lang="en-IN" altLang="en-US" sz="2000" dirty="0">
                <a:latin typeface="Arial" panose="020B0604020202020204" pitchFamily="34" charset="0"/>
                <a:cs typeface="Arial" panose="020B0604020202020204" pitchFamily="34" charset="0"/>
              </a:rPr>
            </a:br>
            <a:br>
              <a:rPr lang="en-IN" altLang="en-US" sz="2000" dirty="0">
                <a:latin typeface="Arial" panose="020B0604020202020204" pitchFamily="34" charset="0"/>
                <a:cs typeface="Arial" panose="020B0604020202020204" pitchFamily="34" charset="0"/>
              </a:rPr>
            </a:br>
            <a:r>
              <a:rPr lang="en-IN" altLang="en-US" sz="2000" b="1" cap="none" dirty="0">
                <a:latin typeface="Arial" panose="020B0604020202020204" pitchFamily="34" charset="0"/>
                <a:cs typeface="Arial" panose="020B0604020202020204" pitchFamily="34" charset="0"/>
              </a:rPr>
              <a:t>Women: </a:t>
            </a:r>
            <a:r>
              <a:rPr lang="en-IN" altLang="en-US" sz="1800" cap="none" dirty="0">
                <a:latin typeface="Arial" panose="020B0604020202020204" pitchFamily="34" charset="0"/>
                <a:cs typeface="Arial" panose="020B0604020202020204" pitchFamily="34" charset="0"/>
              </a:rPr>
              <a:t>Lakme’s primary target audience is women of all ages. The brand offers a wide range of beauty and cosmetic products tailored to meet the needs and preferences of women.</a:t>
            </a:r>
            <a:br>
              <a:rPr lang="en-IN" altLang="en-US" sz="1800" cap="none" dirty="0">
                <a:latin typeface="Arial" panose="020B0604020202020204" pitchFamily="34" charset="0"/>
                <a:cs typeface="Arial" panose="020B0604020202020204" pitchFamily="34" charset="0"/>
              </a:rPr>
            </a:br>
            <a:br>
              <a:rPr lang="en-IN" altLang="en-US" sz="1800" cap="none" dirty="0">
                <a:latin typeface="Arial" panose="020B0604020202020204" pitchFamily="34" charset="0"/>
                <a:cs typeface="Arial" panose="020B0604020202020204" pitchFamily="34" charset="0"/>
              </a:rPr>
            </a:br>
            <a:r>
              <a:rPr lang="en-IN" altLang="en-US" sz="2000" b="1" cap="none" dirty="0">
                <a:latin typeface="Arial" panose="020B0604020202020204" pitchFamily="34" charset="0"/>
                <a:cs typeface="Arial" panose="020B0604020202020204" pitchFamily="34" charset="0"/>
              </a:rPr>
              <a:t>Young adults and Professionals: </a:t>
            </a:r>
            <a:r>
              <a:rPr lang="en-IN" altLang="en-US" sz="1800" cap="none" dirty="0">
                <a:latin typeface="Arial" panose="020B0604020202020204" pitchFamily="34" charset="0"/>
                <a:cs typeface="Arial" panose="020B0604020202020204" pitchFamily="34" charset="0"/>
              </a:rPr>
              <a:t>Lakme targets young adults, including college students and working professionals, who are interested in cosmetics and beauty products to enhance their appearance for everyday use or special occasions.</a:t>
            </a:r>
            <a:br>
              <a:rPr lang="en-IN" altLang="en-US" sz="1800" cap="none" dirty="0">
                <a:latin typeface="Arial" panose="020B0604020202020204" pitchFamily="34" charset="0"/>
                <a:cs typeface="Arial" panose="020B0604020202020204" pitchFamily="34" charset="0"/>
              </a:rPr>
            </a:br>
            <a:br>
              <a:rPr lang="en-IN" altLang="en-US" sz="1800" cap="none" dirty="0">
                <a:latin typeface="Arial" panose="020B0604020202020204" pitchFamily="34" charset="0"/>
                <a:cs typeface="Arial" panose="020B0604020202020204" pitchFamily="34" charset="0"/>
              </a:rPr>
            </a:br>
            <a:r>
              <a:rPr lang="en-IN" altLang="en-US" sz="2000" b="1" cap="none" dirty="0">
                <a:latin typeface="Arial" panose="020B0604020202020204" pitchFamily="34" charset="0"/>
                <a:cs typeface="Arial" panose="020B0604020202020204" pitchFamily="34" charset="0"/>
              </a:rPr>
              <a:t>Urban Dwellers: </a:t>
            </a:r>
            <a:r>
              <a:rPr lang="en-IN" altLang="en-US" sz="1800" cap="none" dirty="0">
                <a:latin typeface="Arial" panose="020B0604020202020204" pitchFamily="34" charset="0"/>
                <a:cs typeface="Arial" panose="020B0604020202020204" pitchFamily="34" charset="0"/>
              </a:rPr>
              <a:t>The brand has a strong presence in urban areas, where the majority of its target audience resides. Urban consumers often have greater exposure to beauty trends and are more likely to seek out cosmetic products</a:t>
            </a:r>
            <a:r>
              <a:rPr lang="en-IN" altLang="en-US" sz="2000" cap="none" dirty="0">
                <a:latin typeface="Arial" panose="020B0604020202020204" pitchFamily="34" charset="0"/>
                <a:cs typeface="Arial" panose="020B0604020202020204" pitchFamily="34" charset="0"/>
              </a:rPr>
              <a:t>.</a:t>
            </a:r>
            <a:endParaRPr lang="en-IN" altLang="en-US" sz="2000" cap="none" dirty="0">
              <a:latin typeface="Arial" panose="020B0604020202020204" pitchFamily="34" charset="0"/>
              <a:cs typeface="Arial" panose="020B0604020202020204" pitchFamily="34"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p:nvPr>
            <p:custDataLst>
              <p:tags r:id="rId1"/>
            </p:custDataLst>
          </p:nvPr>
        </p:nvSpPr>
        <p:spPr>
          <a:xfrm>
            <a:off x="0" y="0"/>
            <a:ext cx="9137650" cy="51523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lnSpc>
                <a:spcPct val="115000"/>
              </a:lnSpc>
              <a:spcBef>
                <a:spcPct val="0"/>
              </a:spcBef>
              <a:spcAft>
                <a:spcPct val="0"/>
              </a:spcAft>
              <a:buNone/>
            </a:pPr>
            <a:r>
              <a:rPr lang="en-GB" sz="2100" b="1" dirty="0">
                <a:solidFill>
                  <a:schemeClr val="tx1"/>
                </a:solidFill>
              </a:rPr>
              <a:t>Email Ad Campaign 1 - Brand Awareness:</a:t>
            </a:r>
            <a:endParaRPr sz="2100" b="1" dirty="0">
              <a:solidFill>
                <a:schemeClr val="tx1"/>
              </a:solidFill>
            </a:endParaRPr>
          </a:p>
          <a:p>
            <a:pPr marL="0" lvl="0" indent="0" algn="l" rtl="0">
              <a:spcBef>
                <a:spcPct val="0"/>
              </a:spcBef>
              <a:spcAft>
                <a:spcPct val="0"/>
              </a:spcAft>
              <a:buNone/>
            </a:pPr>
            <a:endParaRPr sz="19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457783"/>
            <a:ext cx="3227511" cy="422793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p:nvPr>
            <p:custDataLst>
              <p:tags r:id="rId1"/>
            </p:custDataLst>
          </p:nvPr>
        </p:nvSpPr>
        <p:spPr>
          <a:xfrm>
            <a:off x="-10795" y="0"/>
            <a:ext cx="9154795" cy="51422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lnSpc>
                <a:spcPct val="115000"/>
              </a:lnSpc>
              <a:spcBef>
                <a:spcPct val="0"/>
              </a:spcBef>
              <a:spcAft>
                <a:spcPct val="0"/>
              </a:spcAft>
              <a:buNone/>
            </a:pPr>
            <a:r>
              <a:rPr lang="en-GB" sz="2100" b="1" dirty="0">
                <a:solidFill>
                  <a:schemeClr val="tx1"/>
                </a:solidFill>
              </a:rPr>
              <a:t>Email Ad Campaign 2 - Lead Generation:</a:t>
            </a:r>
            <a:endParaRPr sz="2100" b="1" dirty="0">
              <a:solidFill>
                <a:schemeClr val="tx1"/>
              </a:solidFill>
            </a:endParaRPr>
          </a:p>
          <a:p>
            <a:pPr marL="0" lvl="0" indent="0" algn="l" rtl="0">
              <a:spcBef>
                <a:spcPct val="0"/>
              </a:spcBef>
              <a:spcAft>
                <a:spcPct val="0"/>
              </a:spcAft>
              <a:buClr>
                <a:schemeClr val="dk1"/>
              </a:buClr>
              <a:buSzPts val="1100"/>
              <a:buFont typeface="Arial" panose="020B0604020202020204"/>
              <a:buNone/>
            </a:pPr>
            <a:endParaRPr sz="19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9265" y="496148"/>
            <a:ext cx="3040887" cy="461328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p:nvPr>
            <p:custDataLst>
              <p:tags r:id="rId1"/>
            </p:custDataLst>
          </p:nvPr>
        </p:nvSpPr>
        <p:spPr>
          <a:xfrm>
            <a:off x="107504" y="23334"/>
            <a:ext cx="8781300" cy="124333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lnSpc>
                <a:spcPct val="115000"/>
              </a:lnSpc>
              <a:spcBef>
                <a:spcPct val="0"/>
              </a:spcBef>
              <a:spcAft>
                <a:spcPct val="0"/>
              </a:spcAft>
              <a:buNone/>
            </a:pPr>
            <a:r>
              <a:rPr lang="en-GB" sz="2000" b="1" dirty="0">
                <a:solidFill>
                  <a:schemeClr val="tx1"/>
                </a:solidFill>
              </a:rPr>
              <a:t>Part 4: Content Creation and Curation (Post creations, Designs/Video </a:t>
            </a:r>
            <a:endParaRPr sz="2000" b="1" dirty="0">
              <a:solidFill>
                <a:schemeClr val="tx1"/>
              </a:solidFill>
            </a:endParaRPr>
          </a:p>
          <a:p>
            <a:pPr marL="0" lvl="0" indent="0" algn="ctr" rtl="0">
              <a:lnSpc>
                <a:spcPct val="115000"/>
              </a:lnSpc>
              <a:spcBef>
                <a:spcPct val="0"/>
              </a:spcBef>
              <a:spcAft>
                <a:spcPct val="0"/>
              </a:spcAft>
              <a:buNone/>
            </a:pPr>
            <a:r>
              <a:rPr lang="en-GB" sz="2000" b="1" dirty="0">
                <a:solidFill>
                  <a:schemeClr val="tx1"/>
                </a:solidFill>
              </a:rPr>
              <a:t>Editing, Ad Campaigns over Social Media and Email Ideation and Creation) </a:t>
            </a:r>
            <a:endParaRPr lang="en-GB" sz="2000" b="1" dirty="0">
              <a:solidFill>
                <a:schemeClr val="tx1"/>
              </a:solidFill>
            </a:endParaRPr>
          </a:p>
        </p:txBody>
      </p:sp>
      <p:sp>
        <p:nvSpPr>
          <p:cNvPr id="2" name="TextBox 1"/>
          <p:cNvSpPr txBox="1"/>
          <p:nvPr/>
        </p:nvSpPr>
        <p:spPr>
          <a:xfrm>
            <a:off x="0" y="1266664"/>
            <a:ext cx="9251504" cy="369332"/>
          </a:xfrm>
          <a:prstGeom prst="rect">
            <a:avLst/>
          </a:prstGeom>
          <a:noFill/>
        </p:spPr>
        <p:txBody>
          <a:bodyPr wrap="square" rtlCol="0">
            <a:spAutoFit/>
          </a:bodyPr>
          <a:lstStyle/>
          <a:p>
            <a:r>
              <a:rPr lang="en-US" dirty="0">
                <a:latin typeface="Arial Black" panose="020B0A04020102020204" pitchFamily="34" charset="0"/>
                <a:cs typeface="Arial" panose="020B0604020202020204" pitchFamily="34" charset="0"/>
              </a:rPr>
              <a:t>Challenges Faced :</a:t>
            </a:r>
            <a:endParaRPr lang="en-IN" dirty="0">
              <a:latin typeface="Arial Black" panose="020B0A04020102020204" pitchFamily="34" charset="0"/>
              <a:cs typeface="Arial" panose="020B0604020202020204" pitchFamily="34" charset="0"/>
            </a:endParaRPr>
          </a:p>
        </p:txBody>
      </p:sp>
      <p:sp>
        <p:nvSpPr>
          <p:cNvPr id="3" name="TextBox 2"/>
          <p:cNvSpPr txBox="1"/>
          <p:nvPr/>
        </p:nvSpPr>
        <p:spPr>
          <a:xfrm>
            <a:off x="0" y="1779662"/>
            <a:ext cx="9144000" cy="3416320"/>
          </a:xfrm>
          <a:prstGeom prst="rect">
            <a:avLst/>
          </a:prstGeom>
          <a:noFill/>
        </p:spPr>
        <p:txBody>
          <a:bodyPr wrap="square" rtlCol="0">
            <a:spAutoFit/>
          </a:bodyPr>
          <a:lstStyle/>
          <a:p>
            <a:r>
              <a:rPr lang="en-US" dirty="0">
                <a:latin typeface="Arial Black" panose="020B0A04020102020204" pitchFamily="34" charset="0"/>
              </a:rPr>
              <a:t>Maintaining Originality:</a:t>
            </a:r>
            <a:r>
              <a:rPr lang="en-US" dirty="0"/>
              <a:t> </a:t>
            </a:r>
            <a:r>
              <a:rPr lang="en-US" dirty="0">
                <a:latin typeface="Arial" panose="020B0604020202020204" pitchFamily="34" charset="0"/>
                <a:cs typeface="Arial" panose="020B0604020202020204" pitchFamily="34" charset="0"/>
              </a:rPr>
              <a:t>Creating original content can be difficult, especially when there is an abundance of existing information on the internet. Plagiarism is a serious concern and can damage the reputation of the content creator. Striking a balance between providing valuable insights and maintaining originality is a constant challenge.</a:t>
            </a:r>
            <a:endParaRPr lang="en-US" dirty="0">
              <a:latin typeface="Arial" panose="020B0604020202020204" pitchFamily="34" charset="0"/>
              <a:cs typeface="Arial" panose="020B0604020202020204" pitchFamily="34" charset="0"/>
            </a:endParaRPr>
          </a:p>
          <a:p>
            <a:endParaRPr lang="en-US" dirty="0"/>
          </a:p>
          <a:p>
            <a:r>
              <a:rPr lang="en-US" dirty="0">
                <a:latin typeface="Arial Black" panose="020B0A04020102020204" pitchFamily="34" charset="0"/>
              </a:rPr>
              <a:t>Time Constraints:</a:t>
            </a:r>
            <a:r>
              <a:rPr lang="en-US" dirty="0"/>
              <a:t> </a:t>
            </a:r>
            <a:r>
              <a:rPr lang="en-US" dirty="0">
                <a:latin typeface="Arial" panose="020B0604020202020204" pitchFamily="34" charset="0"/>
                <a:cs typeface="Arial" panose="020B0604020202020204" pitchFamily="34" charset="0"/>
              </a:rPr>
              <a:t>Content creation and curation can be time-consuming, particularly if it involves in-depth research, fact-checking, and editing. Consistently producing high-quality content within tight deadlines can be demanding.</a:t>
            </a:r>
            <a:endParaRPr lang="en-US" dirty="0">
              <a:latin typeface="Arial" panose="020B0604020202020204" pitchFamily="34" charset="0"/>
              <a:cs typeface="Arial" panose="020B0604020202020204" pitchFamily="34" charset="0"/>
            </a:endParaRPr>
          </a:p>
          <a:p>
            <a:endParaRPr lang="en-US" dirty="0"/>
          </a:p>
          <a:p>
            <a:r>
              <a:rPr lang="en-US" dirty="0">
                <a:latin typeface="Arial Black" panose="020B0A04020102020204" pitchFamily="34" charset="0"/>
              </a:rPr>
              <a:t>Quality Control:</a:t>
            </a:r>
            <a:r>
              <a:rPr lang="en-US" dirty="0"/>
              <a:t> </a:t>
            </a:r>
            <a:r>
              <a:rPr lang="en-US" dirty="0">
                <a:latin typeface="Arial" panose="020B0604020202020204" pitchFamily="34" charset="0"/>
                <a:cs typeface="Arial" panose="020B0604020202020204" pitchFamily="34" charset="0"/>
              </a:rPr>
              <a:t>Ensuring the accuracy, grammar, and overall quality of the content is vital. Content with errors or inconsistencies can harm credibility and drive away the audience.</a:t>
            </a:r>
            <a:endParaRPr lang="en-IN" dirty="0">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6830" y="-20320"/>
            <a:ext cx="9147810" cy="5113655"/>
          </a:xfrm>
          <a:prstGeom prst="rect">
            <a:avLst/>
          </a:prstGeom>
          <a:noFill/>
        </p:spPr>
        <p:txBody>
          <a:bodyPr wrap="square" rtlCol="0">
            <a:noAutofit/>
          </a:bodyPr>
          <a:p>
            <a:pPr algn="ctr"/>
            <a:r>
              <a:rPr lang="en-US" sz="3600">
                <a:sym typeface="+mn-ea"/>
              </a:rPr>
              <a:t>Team member’</a:t>
            </a:r>
            <a:r>
              <a:rPr lang="en-US" sz="2400">
                <a:sym typeface="+mn-ea"/>
              </a:rPr>
              <a:t>S</a:t>
            </a:r>
            <a:endParaRPr lang="en-US" sz="2400">
              <a:sym typeface="+mn-ea"/>
            </a:endParaRPr>
          </a:p>
          <a:p>
            <a:pPr algn="l"/>
            <a:endParaRPr lang="en-US" sz="2400"/>
          </a:p>
          <a:p>
            <a:pPr algn="l"/>
            <a:endParaRPr lang="en-US" sz="2400"/>
          </a:p>
          <a:p>
            <a:pPr algn="l"/>
            <a:r>
              <a:rPr lang="en-US" sz="2000"/>
              <a:t>TEAM LEADER : PITLA.MOHAN </a:t>
            </a:r>
            <a:endParaRPr lang="en-US" sz="2000"/>
          </a:p>
          <a:p>
            <a:pPr algn="l"/>
            <a:endParaRPr lang="en-US" sz="2000"/>
          </a:p>
          <a:p>
            <a:pPr algn="l"/>
            <a:r>
              <a:rPr lang="en-US" sz="2000"/>
              <a:t>TEAM MEMBER 1: OMMI SIVA </a:t>
            </a:r>
            <a:endParaRPr lang="en-US" sz="2000"/>
          </a:p>
          <a:p>
            <a:pPr algn="l"/>
            <a:endParaRPr lang="en-US" sz="2000"/>
          </a:p>
          <a:p>
            <a:pPr algn="l"/>
            <a:r>
              <a:rPr lang="en-US" sz="2000"/>
              <a:t>TEAM MEMBER 2:PADALA.PAVAN KUMAR </a:t>
            </a:r>
            <a:endParaRPr lang="en-US" sz="2000"/>
          </a:p>
          <a:p>
            <a:pPr algn="l"/>
            <a:endParaRPr lang="en-US" sz="2000"/>
          </a:p>
          <a:p>
            <a:pPr algn="l"/>
            <a:r>
              <a:rPr lang="en-US" sz="2000"/>
              <a:t>TEAM MEMBER 3: YERRAMSETTY.VENKATA LAKSHMI</a:t>
            </a:r>
            <a:endParaRPr lang="en-US" sz="2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9144000" cy="1569660"/>
          </a:xfrm>
          <a:prstGeom prst="rect">
            <a:avLst/>
          </a:prstGeom>
          <a:noFill/>
        </p:spPr>
        <p:txBody>
          <a:bodyPr wrap="square" rtlCol="0">
            <a:spAutoFit/>
          </a:bodyPr>
          <a:lstStyle/>
          <a:p>
            <a:r>
              <a:rPr lang="en-US" sz="2400" dirty="0">
                <a:latin typeface="Arial Black" panose="020B0A04020102020204" pitchFamily="34" charset="0"/>
              </a:rPr>
              <a:t>Content Overload:</a:t>
            </a:r>
            <a:r>
              <a:rPr lang="en-US" sz="2400" dirty="0"/>
              <a:t> </a:t>
            </a:r>
            <a:r>
              <a:rPr lang="en-US" sz="2400" dirty="0">
                <a:latin typeface="Arial" panose="020B0604020202020204" pitchFamily="34" charset="0"/>
                <a:cs typeface="Arial" panose="020B0604020202020204" pitchFamily="34" charset="0"/>
              </a:rPr>
              <a:t>With a vast amount of content available online, it's challenging to stand out amidst the noise. Creating something that captures the audience's attention and offers unique value becomes more difficult as the competition increases.</a:t>
            </a:r>
            <a:endParaRPr lang="en-IN" sz="2400" dirty="0">
              <a:latin typeface="Arial" panose="020B0604020202020204" pitchFamily="34" charset="0"/>
              <a:cs typeface="Arial" panose="020B0604020202020204" pitchFamily="34" charset="0"/>
            </a:endParaRPr>
          </a:p>
        </p:txBody>
      </p:sp>
      <p:sp>
        <p:nvSpPr>
          <p:cNvPr id="7" name="TextBox 6"/>
          <p:cNvSpPr txBox="1"/>
          <p:nvPr/>
        </p:nvSpPr>
        <p:spPr>
          <a:xfrm>
            <a:off x="0" y="2580197"/>
            <a:ext cx="9144000" cy="1569660"/>
          </a:xfrm>
          <a:prstGeom prst="rect">
            <a:avLst/>
          </a:prstGeom>
          <a:noFill/>
        </p:spPr>
        <p:txBody>
          <a:bodyPr wrap="square" rtlCol="0">
            <a:spAutoFit/>
          </a:bodyPr>
          <a:lstStyle/>
          <a:p>
            <a:r>
              <a:rPr lang="en-US" sz="2400" dirty="0">
                <a:latin typeface="Arial Black" panose="020B0A04020102020204" pitchFamily="34" charset="0"/>
              </a:rPr>
              <a:t>Audience Relevance:</a:t>
            </a:r>
            <a:r>
              <a:rPr lang="en-US" sz="2400" dirty="0"/>
              <a:t> </a:t>
            </a:r>
            <a:r>
              <a:rPr lang="en-US" sz="2400" dirty="0">
                <a:latin typeface="Arial" panose="020B0604020202020204" pitchFamily="34" charset="0"/>
                <a:cs typeface="Arial" panose="020B0604020202020204" pitchFamily="34" charset="0"/>
              </a:rPr>
              <a:t>Understanding the target audience and tailoring content to meet their needs is crucial for success. Creating content that resonates with the intended audience requires continuous research and adaptation.</a:t>
            </a:r>
            <a:endParaRPr lang="en-IN" sz="2400" dirty="0">
              <a:latin typeface="Arial" panose="020B0604020202020204" pitchFamily="34" charset="0"/>
              <a:cs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7744" y="26564"/>
            <a:ext cx="9136255" cy="5116935"/>
          </a:xfrm>
        </p:spPr>
        <p:txBody>
          <a:bodyPr>
            <a:normAutofit/>
          </a:bodyPr>
          <a:lstStyle/>
          <a:p>
            <a:pPr marL="0" indent="0">
              <a:buNone/>
            </a:pPr>
            <a:r>
              <a:rPr lang="en-US" sz="1800" dirty="0">
                <a:latin typeface="Arial Black" panose="020B0A04020102020204" pitchFamily="34" charset="0"/>
              </a:rPr>
              <a:t>C</a:t>
            </a:r>
            <a:r>
              <a:rPr lang="en-US" sz="1800" cap="none" dirty="0">
                <a:latin typeface="Arial Black" panose="020B0A04020102020204" pitchFamily="34" charset="0"/>
              </a:rPr>
              <a:t>opyright and legal issues</a:t>
            </a:r>
            <a:r>
              <a:rPr lang="en-US" sz="1800" dirty="0">
                <a:latin typeface="Arial Black" panose="020B0A04020102020204" pitchFamily="34" charset="0"/>
              </a:rPr>
              <a:t>:</a:t>
            </a:r>
            <a:r>
              <a:rPr lang="en-US" sz="1800" dirty="0"/>
              <a:t> </a:t>
            </a:r>
            <a:r>
              <a:rPr lang="en-US" sz="1800" cap="none" dirty="0">
                <a:latin typeface="Arial" panose="020B0604020202020204" pitchFamily="34" charset="0"/>
                <a:cs typeface="Arial" panose="020B0604020202020204" pitchFamily="34" charset="0"/>
              </a:rPr>
              <a:t>When curating content from various sources, it's essential to respect copyright laws and obtain necessary permissions. Failure to do so can lead to legal complications and reputational damage.</a:t>
            </a:r>
            <a:endParaRPr lang="en-US" sz="1800" cap="none" dirty="0">
              <a:latin typeface="Arial" panose="020B0604020202020204" pitchFamily="34" charset="0"/>
              <a:cs typeface="Arial" panose="020B0604020202020204" pitchFamily="34" charset="0"/>
            </a:endParaRPr>
          </a:p>
          <a:p>
            <a:pPr marL="0" indent="0">
              <a:buNone/>
            </a:pPr>
            <a:endParaRPr lang="en-US" sz="1800" cap="none" dirty="0">
              <a:latin typeface="Arial" panose="020B0604020202020204" pitchFamily="34" charset="0"/>
              <a:cs typeface="Arial" panose="020B0604020202020204" pitchFamily="34" charset="0"/>
            </a:endParaRPr>
          </a:p>
          <a:p>
            <a:pPr marL="0" indent="0">
              <a:buNone/>
            </a:pPr>
            <a:r>
              <a:rPr lang="en-US" sz="1800" cap="none" dirty="0">
                <a:latin typeface="Arial Black" panose="020B0A04020102020204" pitchFamily="34" charset="0"/>
                <a:cs typeface="Arial" panose="020B0604020202020204" pitchFamily="34" charset="0"/>
              </a:rPr>
              <a:t>Finding reliable sources:</a:t>
            </a:r>
            <a:r>
              <a:rPr lang="en-US" sz="1800" cap="none" dirty="0">
                <a:latin typeface="Arial" panose="020B0604020202020204" pitchFamily="34" charset="0"/>
                <a:cs typeface="Arial" panose="020B0604020202020204" pitchFamily="34" charset="0"/>
              </a:rPr>
              <a:t> Curating content involves gathering information from various sources. Verifying the credibility and reliability of these sources is critical to ensure the content's accuracy and integrity.</a:t>
            </a:r>
            <a:endParaRPr lang="en-US" sz="1800" cap="none" dirty="0">
              <a:latin typeface="Arial" panose="020B0604020202020204" pitchFamily="34" charset="0"/>
              <a:cs typeface="Arial" panose="020B0604020202020204" pitchFamily="34" charset="0"/>
            </a:endParaRPr>
          </a:p>
          <a:p>
            <a:pPr marL="0" indent="0">
              <a:buNone/>
            </a:pPr>
            <a:endParaRPr lang="en-US" sz="1800" cap="none" dirty="0">
              <a:latin typeface="Arial" panose="020B0604020202020204" pitchFamily="34" charset="0"/>
              <a:cs typeface="Arial" panose="020B0604020202020204" pitchFamily="34" charset="0"/>
            </a:endParaRPr>
          </a:p>
          <a:p>
            <a:pPr marL="0" indent="0">
              <a:buNone/>
            </a:pPr>
            <a:r>
              <a:rPr lang="en-US" sz="1800" cap="none" dirty="0">
                <a:latin typeface="Arial Black" panose="020B0A04020102020204" pitchFamily="34" charset="0"/>
                <a:cs typeface="Arial" panose="020B0604020202020204" pitchFamily="34" charset="0"/>
              </a:rPr>
              <a:t>Keeping up with trends:</a:t>
            </a:r>
            <a:r>
              <a:rPr lang="en-US" sz="1800" cap="none" dirty="0">
                <a:latin typeface="Arial" panose="020B0604020202020204" pitchFamily="34" charset="0"/>
                <a:cs typeface="Arial" panose="020B0604020202020204" pitchFamily="34" charset="0"/>
              </a:rPr>
              <a:t> Online trends and interests can change rapidly. Content creators and curators need to stay up-to-date with the latest developments to remain relevant and engaging.</a:t>
            </a:r>
            <a:endParaRPr lang="en-IN" sz="1800" cap="none" dirty="0">
              <a:latin typeface="Arial" panose="020B0604020202020204" pitchFamily="34" charset="0"/>
              <a:cs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0" y="-1817"/>
            <a:ext cx="9144000" cy="2568080"/>
          </a:xfrm>
        </p:spPr>
        <p:txBody>
          <a:bodyPr>
            <a:noAutofit/>
          </a:bodyPr>
          <a:lstStyle/>
          <a:p>
            <a:pPr marL="0" indent="0">
              <a:buNone/>
            </a:pPr>
            <a:r>
              <a:rPr lang="en-US" sz="2400" dirty="0">
                <a:latin typeface="Arial Black" panose="020B0A04020102020204" pitchFamily="34" charset="0"/>
              </a:rPr>
              <a:t>C</a:t>
            </a:r>
            <a:r>
              <a:rPr lang="en-US" sz="2400" cap="none" dirty="0">
                <a:latin typeface="Arial Black" panose="020B0A04020102020204" pitchFamily="34" charset="0"/>
              </a:rPr>
              <a:t>ontent distribution:</a:t>
            </a:r>
            <a:r>
              <a:rPr lang="en-US" sz="2400" cap="none" dirty="0"/>
              <a:t> Even with excellent content, reaching the target audience can be challenging. Understanding various distribution channels, search engine optimization (SEO), and social media strategies is necessary to maximize content visibility.</a:t>
            </a:r>
            <a:endParaRPr lang="en-US" sz="2400" cap="none" dirty="0"/>
          </a:p>
          <a:p>
            <a:pPr marL="0" indent="0">
              <a:buNone/>
            </a:pPr>
            <a:endParaRPr lang="en-US" sz="2400" cap="none" dirty="0"/>
          </a:p>
          <a:p>
            <a:pPr marL="0" indent="0">
              <a:buNone/>
            </a:pPr>
            <a:r>
              <a:rPr lang="en-US" sz="2400" cap="none" dirty="0">
                <a:latin typeface="Arial Black" panose="020B0A04020102020204" pitchFamily="34" charset="0"/>
              </a:rPr>
              <a:t>Measuring performance:</a:t>
            </a:r>
            <a:r>
              <a:rPr lang="en-US" sz="2400" cap="none" dirty="0"/>
              <a:t> Assessing the success of content creation and curation efforts requires tracking and analyzing relevant metrics. determining which metrics to focus on and how to improve based on the data can be a complex task</a:t>
            </a:r>
            <a:endParaRPr lang="en-IN" sz="2400" cap="none"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159" y="0"/>
            <a:ext cx="9139841" cy="2568080"/>
          </a:xfrm>
        </p:spPr>
        <p:txBody>
          <a:bodyPr>
            <a:noAutofit/>
          </a:bodyPr>
          <a:lstStyle/>
          <a:p>
            <a:pPr marL="0" indent="0">
              <a:buNone/>
            </a:pPr>
            <a:endParaRPr lang="en-US" sz="2000" cap="none" dirty="0">
              <a:latin typeface="Arial Black" panose="020B0A04020102020204" pitchFamily="34" charset="0"/>
            </a:endParaRPr>
          </a:p>
          <a:p>
            <a:pPr marL="0" indent="0">
              <a:buNone/>
            </a:pPr>
            <a:r>
              <a:rPr lang="en-US" sz="2000" cap="none" dirty="0">
                <a:latin typeface="Arial Black" panose="020B0A04020102020204" pitchFamily="34" charset="0"/>
              </a:rPr>
              <a:t>Dealing with negative feedback:</a:t>
            </a:r>
            <a:r>
              <a:rPr lang="en-US" sz="2000" cap="none" dirty="0"/>
              <a:t> </a:t>
            </a:r>
            <a:r>
              <a:rPr lang="en-US" sz="2000" cap="none" dirty="0">
                <a:latin typeface="Arial" panose="020B0604020202020204" pitchFamily="34" charset="0"/>
                <a:cs typeface="Arial" panose="020B0604020202020204" pitchFamily="34" charset="0"/>
              </a:rPr>
              <a:t>Content creators may face criticism and negative feedback. managing this feedback constructively and learning from it without being disheartened is essential for growth.</a:t>
            </a:r>
            <a:endParaRPr lang="en-US" sz="2000" cap="none" dirty="0">
              <a:latin typeface="Arial" panose="020B0604020202020204" pitchFamily="34" charset="0"/>
              <a:cs typeface="Arial" panose="020B0604020202020204" pitchFamily="34" charset="0"/>
            </a:endParaRPr>
          </a:p>
          <a:p>
            <a:pPr marL="0" indent="0">
              <a:buNone/>
            </a:pPr>
            <a:endParaRPr lang="en-US" sz="2000" cap="none" dirty="0"/>
          </a:p>
          <a:p>
            <a:pPr marL="0" indent="0">
              <a:buNone/>
            </a:pPr>
            <a:r>
              <a:rPr lang="en-US" sz="2000" cap="none" dirty="0">
                <a:latin typeface="Arial Black" panose="020B0A04020102020204" pitchFamily="34" charset="0"/>
              </a:rPr>
              <a:t>Balancing quantity and quality:</a:t>
            </a:r>
            <a:r>
              <a:rPr lang="en-US" sz="2000" cap="none" dirty="0"/>
              <a:t> </a:t>
            </a:r>
            <a:r>
              <a:rPr lang="en-US" sz="2000" cap="none" dirty="0">
                <a:latin typeface="Arial" panose="020B0604020202020204" pitchFamily="34" charset="0"/>
                <a:cs typeface="Arial" panose="020B0604020202020204" pitchFamily="34" charset="0"/>
              </a:rPr>
              <a:t>Striving to produce a high volume of content may lead to a compromise on quality. Finding the right balance between quantity and quality is a constant challenge. Overcoming these challenges requires adaptability, continuous learning, and a strong focus on the needs and preferences of the target audience. it's crucial to stay creative, receptive to feedback, and committed to refining content creation and curation processes over time.</a:t>
            </a:r>
            <a:endParaRPr lang="en-IN" sz="2000" cap="none"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p:nvPr>
            <p:custDataLst>
              <p:tags r:id="rId1"/>
            </p:custDataLst>
          </p:nvPr>
        </p:nvSpPr>
        <p:spPr>
          <a:xfrm>
            <a:off x="0" y="0"/>
            <a:ext cx="9144000" cy="102997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lnSpc>
                <a:spcPct val="115000"/>
              </a:lnSpc>
              <a:spcBef>
                <a:spcPct val="0"/>
              </a:spcBef>
              <a:spcAft>
                <a:spcPct val="0"/>
              </a:spcAft>
              <a:buNone/>
            </a:pPr>
            <a:r>
              <a:rPr lang="en-GB" sz="2400" b="1" dirty="0">
                <a:solidFill>
                  <a:schemeClr val="tx1"/>
                </a:solidFill>
              </a:rPr>
              <a:t>Part 1: Brand study, Competitor Analysis &amp; Buyer’s/Audience’s Persona</a:t>
            </a:r>
            <a:endParaRPr lang="en-GB" sz="2400" b="1" dirty="0">
              <a:solidFill>
                <a:schemeClr val="tx1"/>
              </a:solidFill>
            </a:endParaRPr>
          </a:p>
        </p:txBody>
      </p:sp>
      <p:cxnSp>
        <p:nvCxnSpPr>
          <p:cNvPr id="12" name="Straight Connector 11"/>
          <p:cNvCxnSpPr/>
          <p:nvPr>
            <p:custDataLst>
              <p:tags r:id="rId2"/>
            </p:custDataLst>
          </p:nvPr>
        </p:nvCxnSpPr>
        <p:spPr>
          <a:xfrm flipH="1">
            <a:off x="1187624" y="4227934"/>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 Box 2"/>
          <p:cNvSpPr txBox="1"/>
          <p:nvPr/>
        </p:nvSpPr>
        <p:spPr>
          <a:xfrm>
            <a:off x="35560" y="1029970"/>
            <a:ext cx="9144000" cy="4528820"/>
          </a:xfrm>
          <a:prstGeom prst="rect">
            <a:avLst/>
          </a:prstGeom>
          <a:noFill/>
        </p:spPr>
        <p:txBody>
          <a:bodyPr wrap="square" rtlCol="0" anchor="t">
            <a:noAutofit/>
          </a:bodyPr>
          <a:lstStyle/>
          <a:p>
            <a:pPr marL="139700" lvl="0" indent="0" algn="l" rtl="0">
              <a:spcBef>
                <a:spcPct val="0"/>
              </a:spcBef>
              <a:spcAft>
                <a:spcPct val="0"/>
              </a:spcAft>
              <a:buSzPts val="1400"/>
              <a:buNone/>
            </a:pPr>
            <a:r>
              <a:rPr lang="en-IN" altLang="en-GB" sz="2000" b="1" dirty="0">
                <a:sym typeface="+mn-ea"/>
              </a:rPr>
              <a:t>  </a:t>
            </a:r>
            <a:r>
              <a:rPr lang="en-IN" altLang="en-GB" sz="2000" b="1" u="sng" dirty="0">
                <a:sym typeface="+mn-ea"/>
              </a:rPr>
              <a:t>R</a:t>
            </a:r>
            <a:r>
              <a:rPr lang="en-GB" sz="2000" b="1" u="sng" dirty="0" err="1">
                <a:sym typeface="+mn-ea"/>
              </a:rPr>
              <a:t>esearch</a:t>
            </a:r>
            <a:r>
              <a:rPr lang="en-GB" sz="2000" b="1" u="sng" dirty="0">
                <a:sym typeface="+mn-ea"/>
              </a:rPr>
              <a:t> Brand identity</a:t>
            </a:r>
            <a:r>
              <a:rPr lang="en-GB" sz="2000" b="1" dirty="0">
                <a:sym typeface="+mn-ea"/>
              </a:rPr>
              <a:t>:</a:t>
            </a:r>
            <a:r>
              <a:rPr lang="en-GB" sz="1600" dirty="0">
                <a:sym typeface="+mn-ea"/>
              </a:rPr>
              <a:t>.</a:t>
            </a:r>
            <a:endParaRPr lang="en-GB" sz="1600" dirty="0"/>
          </a:p>
          <a:p>
            <a:pPr marL="457200" lvl="0" indent="-317500" algn="l" rtl="0">
              <a:spcBef>
                <a:spcPct val="0"/>
              </a:spcBef>
              <a:spcAft>
                <a:spcPct val="0"/>
              </a:spcAft>
              <a:buSzPts val="1400"/>
              <a:buChar char="●"/>
            </a:pPr>
            <a:endParaRPr lang="en-US" dirty="0"/>
          </a:p>
          <a:p>
            <a:pPr lvl="0" indent="0">
              <a:buFont typeface="Arial" panose="020B0604020202020204" pitchFamily="34" charset="0"/>
              <a:buNone/>
            </a:pPr>
            <a:r>
              <a:rPr lang="en-IN" altLang="en-GB" sz="2000" b="1" dirty="0">
                <a:sym typeface="+mn-ea"/>
              </a:rPr>
              <a:t>    </a:t>
            </a:r>
            <a:r>
              <a:rPr lang="en-GB" sz="2000" b="1" u="sng" dirty="0">
                <a:sym typeface="+mn-ea"/>
              </a:rPr>
              <a:t>Mission</a:t>
            </a:r>
            <a:r>
              <a:rPr lang="en-IN" altLang="en-GB" sz="2000" b="1" u="sng" dirty="0">
                <a:sym typeface="+mn-ea"/>
              </a:rPr>
              <a:t> </a:t>
            </a:r>
            <a:r>
              <a:rPr lang="en-GB" sz="2000" b="1" u="sng" dirty="0">
                <a:sym typeface="+mn-ea"/>
              </a:rPr>
              <a:t>/</a:t>
            </a:r>
            <a:r>
              <a:rPr lang="en-IN" altLang="en-GB" sz="2000" b="1" u="sng" dirty="0">
                <a:sym typeface="+mn-ea"/>
              </a:rPr>
              <a:t> </a:t>
            </a:r>
            <a:r>
              <a:rPr lang="en-GB" sz="2000" b="1" u="sng" dirty="0">
                <a:sym typeface="+mn-ea"/>
              </a:rPr>
              <a:t>values</a:t>
            </a:r>
            <a:r>
              <a:rPr lang="en-GB" sz="2000" b="1" dirty="0">
                <a:sym typeface="+mn-ea"/>
              </a:rPr>
              <a:t>:</a:t>
            </a:r>
            <a:r>
              <a:rPr lang="en-GB" b="1" dirty="0">
                <a:sym typeface="+mn-ea"/>
              </a:rPr>
              <a:t>   </a:t>
            </a:r>
            <a:endParaRPr lang="en-GB" b="1" dirty="0">
              <a:sym typeface="+mn-ea"/>
            </a:endParaRPr>
          </a:p>
          <a:p>
            <a:pPr lvl="0" indent="0">
              <a:buFont typeface="Arial" panose="020B0604020202020204" pitchFamily="34" charset="0"/>
              <a:buNone/>
            </a:pPr>
            <a:endParaRPr lang="en-GB" b="1" dirty="0">
              <a:sym typeface="+mn-ea"/>
            </a:endParaRPr>
          </a:p>
          <a:p>
            <a:pPr lvl="0" indent="0">
              <a:buFont typeface="Arial" panose="020B0604020202020204" pitchFamily="34" charset="0"/>
              <a:buNone/>
            </a:pPr>
            <a:r>
              <a:rPr lang="en-IN" altLang="en-US" dirty="0"/>
              <a:t>          “An Ally to the classic Indian woman Lakme inspire her to express the unique beauty and sensuality within enabling her to realize the potency of her beauty”.</a:t>
            </a:r>
            <a:endParaRPr lang="en-US" dirty="0"/>
          </a:p>
          <a:p>
            <a:pPr marL="0" lvl="0" indent="0" algn="l" rtl="0">
              <a:spcBef>
                <a:spcPct val="0"/>
              </a:spcBef>
              <a:spcAft>
                <a:spcPct val="0"/>
              </a:spcAft>
              <a:buNone/>
            </a:pPr>
            <a:endParaRPr lang="en-US" dirty="0"/>
          </a:p>
        </p:txBody>
      </p:sp>
      <p:pic>
        <p:nvPicPr>
          <p:cNvPr id="4" name="Picture 3" descr="OIP"/>
          <p:cNvPicPr>
            <a:picLocks noChangeAspect="1"/>
          </p:cNvPicPr>
          <p:nvPr/>
        </p:nvPicPr>
        <p:blipFill>
          <a:blip r:embed="rId3"/>
          <a:stretch>
            <a:fillRect/>
          </a:stretch>
        </p:blipFill>
        <p:spPr>
          <a:xfrm>
            <a:off x="2771775" y="2894965"/>
            <a:ext cx="2724150" cy="22047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7620" y="635"/>
            <a:ext cx="9136380" cy="5142865"/>
          </a:xfrm>
          <a:prstGeom prst="rect">
            <a:avLst/>
          </a:prstGeom>
          <a:noFill/>
        </p:spPr>
        <p:txBody>
          <a:bodyPr wrap="square" rtlCol="0" anchor="t">
            <a:noAutofit/>
          </a:bodyPr>
          <a:lstStyle/>
          <a:p>
            <a:pPr marL="0" lvl="0" indent="0" algn="l" rtl="0">
              <a:spcBef>
                <a:spcPct val="0"/>
              </a:spcBef>
              <a:spcAft>
                <a:spcPct val="0"/>
              </a:spcAft>
              <a:buNone/>
            </a:pPr>
            <a:r>
              <a:rPr lang="en-US" sz="2800" b="1" u="sng" dirty="0">
                <a:latin typeface="Arial" panose="020B0604020202020204" pitchFamily="34" charset="0"/>
                <a:cs typeface="Arial" panose="020B0604020202020204" pitchFamily="34" charset="0"/>
                <a:sym typeface="+mn-ea"/>
              </a:rPr>
              <a:t>KEY FACTS</a:t>
            </a:r>
            <a:r>
              <a:rPr lang="en-US" sz="2800" b="1" dirty="0">
                <a:latin typeface="Arial" panose="020B0604020202020204" pitchFamily="34" charset="0"/>
                <a:cs typeface="Arial" panose="020B0604020202020204" pitchFamily="34" charset="0"/>
                <a:sym typeface="+mn-ea"/>
              </a:rPr>
              <a:t> :</a:t>
            </a:r>
            <a:r>
              <a:rPr lang="en-US" b="1" dirty="0">
                <a:latin typeface="Arial" panose="020B0604020202020204" pitchFamily="34" charset="0"/>
                <a:cs typeface="Arial" panose="020B0604020202020204" pitchFamily="34" charset="0"/>
                <a:sym typeface="+mn-ea"/>
              </a:rPr>
              <a:t> </a:t>
            </a:r>
            <a:endParaRPr lang="en-US" b="1" dirty="0">
              <a:latin typeface="Arial" panose="020B0604020202020204" pitchFamily="34" charset="0"/>
              <a:cs typeface="Arial" panose="020B0604020202020204" pitchFamily="34" charset="0"/>
            </a:endParaRPr>
          </a:p>
          <a:p>
            <a:pPr marL="0" lvl="0" indent="0" algn="l" rtl="0">
              <a:spcBef>
                <a:spcPct val="0"/>
              </a:spcBef>
              <a:spcAft>
                <a:spcPct val="0"/>
              </a:spcAft>
              <a:buNone/>
            </a:pPr>
            <a:endParaRPr lang="en-US" dirty="0"/>
          </a:p>
          <a:p>
            <a:pPr marL="0" lvl="0" indent="0" algn="l" rtl="0">
              <a:spcBef>
                <a:spcPct val="0"/>
              </a:spcBef>
              <a:spcAft>
                <a:spcPct val="0"/>
              </a:spcAft>
              <a:buNone/>
            </a:pPr>
            <a:r>
              <a:rPr lang="en-US" sz="2400" dirty="0">
                <a:sym typeface="+mn-ea"/>
              </a:rPr>
              <a:t>       </a:t>
            </a:r>
            <a:endParaRPr lang="en-US" sz="2400" dirty="0">
              <a:sym typeface="+mn-ea"/>
            </a:endParaRPr>
          </a:p>
          <a:p>
            <a:pPr marL="342900" lvl="0" indent="-342900" algn="l" rtl="0">
              <a:spcBef>
                <a:spcPct val="0"/>
              </a:spcBef>
              <a:spcAft>
                <a:spcPct val="0"/>
              </a:spcAft>
              <a:buAutoNum type="arabicPeriod"/>
            </a:pPr>
            <a:r>
              <a:rPr lang="en-IN" altLang="en-US" sz="2000" dirty="0">
                <a:latin typeface="Arial" panose="020B0604020202020204" pitchFamily="34" charset="0"/>
                <a:cs typeface="Arial" panose="020B0604020202020204" pitchFamily="34" charset="0"/>
                <a:sym typeface="+mn-ea"/>
              </a:rPr>
              <a:t>Lakme was the country’s first cosmetic brand to introduce make up to Indian Women and takes pride in being the expert on Indian beauty for over 50 years.</a:t>
            </a:r>
            <a:endParaRPr lang="en-IN" altLang="en-US" sz="2000" dirty="0">
              <a:latin typeface="Arial" panose="020B0604020202020204" pitchFamily="34" charset="0"/>
              <a:cs typeface="Arial" panose="020B0604020202020204" pitchFamily="34" charset="0"/>
              <a:sym typeface="+mn-ea"/>
            </a:endParaRPr>
          </a:p>
          <a:p>
            <a:pPr marL="342900" lvl="0" indent="-342900" algn="l" rtl="0">
              <a:spcBef>
                <a:spcPct val="0"/>
              </a:spcBef>
              <a:spcAft>
                <a:spcPct val="0"/>
              </a:spcAft>
              <a:buAutoNum type="arabicPeriod"/>
            </a:pPr>
            <a:endParaRPr lang="en-IN" altLang="en-US" sz="2000" dirty="0">
              <a:latin typeface="Arial" panose="020B0604020202020204" pitchFamily="34" charset="0"/>
              <a:cs typeface="Arial" panose="020B0604020202020204" pitchFamily="34" charset="0"/>
              <a:sym typeface="+mn-ea"/>
            </a:endParaRPr>
          </a:p>
          <a:p>
            <a:pPr marL="342900" lvl="0" indent="-342900" algn="l" rtl="0">
              <a:spcBef>
                <a:spcPct val="0"/>
              </a:spcBef>
              <a:spcAft>
                <a:spcPct val="0"/>
              </a:spcAft>
              <a:buAutoNum type="arabicPeriod"/>
            </a:pPr>
            <a:r>
              <a:rPr lang="en-IN" altLang="en-US" sz="2000" dirty="0">
                <a:latin typeface="Arial" panose="020B0604020202020204" pitchFamily="34" charset="0"/>
                <a:cs typeface="Arial" panose="020B0604020202020204" pitchFamily="34" charset="0"/>
                <a:sym typeface="+mn-ea"/>
              </a:rPr>
              <a:t>It is complete beauty brand spanning colour cosmetics and skincare and extending a beauty services through the network of Lakme beauty Salons.</a:t>
            </a:r>
            <a:endParaRPr lang="en-IN" altLang="en-US" sz="2000" dirty="0">
              <a:latin typeface="Arial" panose="020B0604020202020204" pitchFamily="34" charset="0"/>
              <a:cs typeface="Arial" panose="020B0604020202020204" pitchFamily="34" charset="0"/>
              <a:sym typeface="+mn-ea"/>
            </a:endParaRPr>
          </a:p>
          <a:p>
            <a:pPr marL="342900" lvl="0" indent="-342900" algn="l" rtl="0">
              <a:spcBef>
                <a:spcPct val="0"/>
              </a:spcBef>
              <a:spcAft>
                <a:spcPct val="0"/>
              </a:spcAft>
              <a:buAutoNum type="arabicPeriod"/>
            </a:pPr>
            <a:endParaRPr lang="en-IN" altLang="en-US" sz="2000" dirty="0">
              <a:latin typeface="Arial" panose="020B0604020202020204" pitchFamily="34" charset="0"/>
              <a:cs typeface="Arial" panose="020B0604020202020204" pitchFamily="34" charset="0"/>
              <a:sym typeface="+mn-ea"/>
            </a:endParaRPr>
          </a:p>
          <a:p>
            <a:pPr marL="342900" lvl="0" indent="-342900" algn="l" rtl="0">
              <a:spcBef>
                <a:spcPct val="0"/>
              </a:spcBef>
              <a:spcAft>
                <a:spcPct val="0"/>
              </a:spcAft>
              <a:buAutoNum type="arabicPeriod"/>
            </a:pPr>
            <a:r>
              <a:rPr lang="en-IN" altLang="en-US" sz="2000" dirty="0">
                <a:latin typeface="Arial" panose="020B0604020202020204" pitchFamily="34" charset="0"/>
                <a:cs typeface="Arial" panose="020B0604020202020204" pitchFamily="34" charset="0"/>
                <a:sym typeface="+mn-ea"/>
              </a:rPr>
              <a:t>It’s bond with beauty and fashion is manifested through the Lakme fashion week, which is the largest known fashion event ever in India.</a:t>
            </a:r>
            <a:endParaRPr lang="en-IN" altLang="en-US" sz="2000" dirty="0">
              <a:latin typeface="Arial" panose="020B0604020202020204" pitchFamily="34" charset="0"/>
              <a:cs typeface="Arial" panose="020B0604020202020204" pitchFamily="34" charset="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a:xfrm>
            <a:off x="0" y="0"/>
            <a:ext cx="9144635" cy="5145405"/>
          </a:xfrm>
        </p:spPr>
        <p:txBody>
          <a:bodyPr anchor="t" anchorCtr="0">
            <a:normAutofit fontScale="90000"/>
          </a:bodyPr>
          <a:lstStyle/>
          <a:p>
            <a:pPr marL="0" indent="0" algn="l"/>
            <a:r>
              <a:rPr lang="en-IN" altLang="en-US" sz="2400" dirty="0"/>
              <a:t>  </a:t>
            </a:r>
            <a:r>
              <a:rPr lang="en-US" sz="3100" b="1" u="sng" dirty="0"/>
              <a:t>USP</a:t>
            </a:r>
            <a:r>
              <a:rPr lang="en-IN" altLang="en-US" dirty="0"/>
              <a:t> </a:t>
            </a:r>
            <a:r>
              <a:rPr lang="en-US" sz="2000" dirty="0"/>
              <a:t>: </a:t>
            </a:r>
            <a:br>
              <a:rPr lang="en-US" sz="2000" dirty="0"/>
            </a:br>
            <a:r>
              <a:rPr lang="en-IN" altLang="en-US" sz="2000" dirty="0"/>
              <a:t>     </a:t>
            </a:r>
            <a:br>
              <a:rPr lang="en-IN" altLang="en-US" sz="2000" dirty="0"/>
            </a:br>
            <a:r>
              <a:rPr lang="en-IN" altLang="en-US" sz="2000" dirty="0"/>
              <a:t>     </a:t>
            </a:r>
            <a:r>
              <a:rPr lang="en-IN" altLang="en-US" sz="1780" cap="none" dirty="0">
                <a:latin typeface="Arial" panose="020B0604020202020204" pitchFamily="34" charset="0"/>
                <a:cs typeface="Arial" panose="020B0604020202020204" pitchFamily="34" charset="0"/>
              </a:rPr>
              <a:t>Lakme brings expert products and services that are borne out of true understanding.</a:t>
            </a:r>
            <a:br>
              <a:rPr lang="en-IN" altLang="en-US" sz="1780" cap="none" dirty="0">
                <a:latin typeface="Arial" panose="020B0604020202020204" pitchFamily="34" charset="0"/>
                <a:cs typeface="Arial" panose="020B0604020202020204" pitchFamily="34" charset="0"/>
              </a:rPr>
            </a:br>
            <a:br>
              <a:rPr lang="en-US" sz="2000" cap="none" dirty="0">
                <a:latin typeface="Arial" panose="020B0604020202020204" pitchFamily="34" charset="0"/>
                <a:cs typeface="Arial" panose="020B0604020202020204" pitchFamily="34" charset="0"/>
              </a:rPr>
            </a:br>
            <a:r>
              <a:rPr lang="en-IN" altLang="en-US" sz="2000" cap="none" dirty="0">
                <a:latin typeface="Arial" panose="020B0604020202020204" pitchFamily="34" charset="0"/>
                <a:cs typeface="Arial" panose="020B0604020202020204" pitchFamily="34" charset="0"/>
              </a:rPr>
              <a:t>    </a:t>
            </a:r>
            <a:r>
              <a:rPr lang="en-IN" altLang="en-US" sz="1780" cap="none" dirty="0">
                <a:latin typeface="Arial" panose="020B0604020202020204" pitchFamily="34" charset="0"/>
                <a:cs typeface="Arial" panose="020B0604020202020204" pitchFamily="34" charset="0"/>
              </a:rPr>
              <a:t> Lakme was the first major beauty brand in India with a legacy of over 60 years.</a:t>
            </a:r>
            <a:br>
              <a:rPr lang="en-IN" altLang="en-US" sz="1780" cap="none" dirty="0">
                <a:latin typeface="Arial" panose="020B0604020202020204" pitchFamily="34" charset="0"/>
                <a:cs typeface="Arial" panose="020B0604020202020204" pitchFamily="34" charset="0"/>
              </a:rPr>
            </a:br>
            <a:r>
              <a:rPr lang="en-IN" altLang="en-US" sz="1780" cap="none" dirty="0">
                <a:latin typeface="Arial" panose="020B0604020202020204" pitchFamily="34" charset="0"/>
                <a:cs typeface="Arial" panose="020B0604020202020204" pitchFamily="34" charset="0"/>
              </a:rPr>
              <a:t>   </a:t>
            </a:r>
            <a:br>
              <a:rPr lang="en-IN" altLang="en-US" sz="1780" cap="none" dirty="0">
                <a:latin typeface="Arial" panose="020B0604020202020204" pitchFamily="34" charset="0"/>
                <a:cs typeface="Arial" panose="020B0604020202020204" pitchFamily="34" charset="0"/>
              </a:rPr>
            </a:br>
            <a:r>
              <a:rPr lang="en-IN" altLang="en-US" sz="1780" cap="none" dirty="0">
                <a:latin typeface="Arial" panose="020B0604020202020204" pitchFamily="34" charset="0"/>
                <a:cs typeface="Arial" panose="020B0604020202020204" pitchFamily="34" charset="0"/>
              </a:rPr>
              <a:t>     Has a footprint of over 1200 assisted saves outline with beauty advisors in the       </a:t>
            </a:r>
            <a:br>
              <a:rPr lang="en-IN" altLang="en-US" sz="1780" cap="none" dirty="0">
                <a:latin typeface="Arial" panose="020B0604020202020204" pitchFamily="34" charset="0"/>
                <a:cs typeface="Arial" panose="020B0604020202020204" pitchFamily="34" charset="0"/>
              </a:rPr>
            </a:br>
            <a:r>
              <a:rPr lang="en-IN" altLang="en-US" sz="1780" cap="none" dirty="0">
                <a:latin typeface="Arial" panose="020B0604020202020204" pitchFamily="34" charset="0"/>
                <a:cs typeface="Arial" panose="020B0604020202020204" pitchFamily="34" charset="0"/>
              </a:rPr>
              <a:t>     country.</a:t>
            </a:r>
            <a:br>
              <a:rPr lang="en-IN" altLang="en-US" sz="1780" cap="none" dirty="0">
                <a:latin typeface="Arial" panose="020B0604020202020204" pitchFamily="34" charset="0"/>
                <a:cs typeface="Arial" panose="020B0604020202020204" pitchFamily="34" charset="0"/>
              </a:rPr>
            </a:br>
            <a:r>
              <a:rPr lang="en-IN" altLang="en-US" sz="1780" cap="none" dirty="0">
                <a:latin typeface="Arial" panose="020B0604020202020204" pitchFamily="34" charset="0"/>
                <a:cs typeface="Arial" panose="020B0604020202020204" pitchFamily="34" charset="0"/>
              </a:rPr>
              <a:t>    </a:t>
            </a:r>
            <a:br>
              <a:rPr lang="en-IN" altLang="en-US" sz="1780" cap="none" dirty="0">
                <a:latin typeface="Arial" panose="020B0604020202020204" pitchFamily="34" charset="0"/>
                <a:cs typeface="Arial" panose="020B0604020202020204" pitchFamily="34" charset="0"/>
              </a:rPr>
            </a:br>
            <a:r>
              <a:rPr lang="en-IN" altLang="en-US" sz="1780" cap="none" dirty="0">
                <a:latin typeface="Arial" panose="020B0604020202020204" pitchFamily="34" charset="0"/>
                <a:cs typeface="Arial" panose="020B0604020202020204" pitchFamily="34" charset="0"/>
              </a:rPr>
              <a:t>     Has a strong market share across India.</a:t>
            </a:r>
            <a:br>
              <a:rPr lang="en-IN" altLang="en-US" sz="1780" cap="none" dirty="0">
                <a:latin typeface="Arial" panose="020B0604020202020204" pitchFamily="34" charset="0"/>
                <a:cs typeface="Arial" panose="020B0604020202020204" pitchFamily="34" charset="0"/>
              </a:rPr>
            </a:br>
            <a:br>
              <a:rPr lang="en-IN" altLang="en-US" sz="1780" cap="none" dirty="0">
                <a:latin typeface="Arial" panose="020B0604020202020204" pitchFamily="34" charset="0"/>
                <a:cs typeface="Arial" panose="020B0604020202020204" pitchFamily="34" charset="0"/>
              </a:rPr>
            </a:br>
            <a:r>
              <a:rPr lang="en-IN" altLang="en-US" sz="1780" cap="none" dirty="0">
                <a:latin typeface="Arial" panose="020B0604020202020204" pitchFamily="34" charset="0"/>
                <a:cs typeface="Arial" panose="020B0604020202020204" pitchFamily="34" charset="0"/>
              </a:rPr>
              <a:t>     Lakme started its new business in the beauty industry by setting up Lakme beauty </a:t>
            </a:r>
            <a:br>
              <a:rPr lang="en-IN" altLang="en-US" sz="1780" cap="none" dirty="0">
                <a:latin typeface="Arial" panose="020B0604020202020204" pitchFamily="34" charset="0"/>
                <a:cs typeface="Arial" panose="020B0604020202020204" pitchFamily="34" charset="0"/>
              </a:rPr>
            </a:br>
            <a:r>
              <a:rPr lang="en-IN" altLang="en-US" sz="1780" cap="none" dirty="0">
                <a:latin typeface="Arial" panose="020B0604020202020204" pitchFamily="34" charset="0"/>
                <a:cs typeface="Arial" panose="020B0604020202020204" pitchFamily="34" charset="0"/>
              </a:rPr>
              <a:t>     salons all over India.</a:t>
            </a:r>
            <a:br>
              <a:rPr lang="en-IN" altLang="en-US" sz="1780" cap="none" dirty="0">
                <a:latin typeface="Arial" panose="020B0604020202020204" pitchFamily="34" charset="0"/>
                <a:cs typeface="Arial" panose="020B0604020202020204" pitchFamily="34" charset="0"/>
              </a:rPr>
            </a:br>
            <a:br>
              <a:rPr lang="en-IN" altLang="en-US" sz="1780" cap="none" dirty="0">
                <a:latin typeface="Arial" panose="020B0604020202020204" pitchFamily="34" charset="0"/>
                <a:cs typeface="Arial" panose="020B0604020202020204" pitchFamily="34" charset="0"/>
              </a:rPr>
            </a:br>
            <a:r>
              <a:rPr lang="en-IN" altLang="en-US" sz="1780" cap="none" dirty="0">
                <a:latin typeface="Arial" panose="020B0604020202020204" pitchFamily="34" charset="0"/>
                <a:cs typeface="Arial" panose="020B0604020202020204" pitchFamily="34" charset="0"/>
              </a:rPr>
              <a:t>     Lakme brand boasts over 300 products, used in professional hair salons in over 70</a:t>
            </a:r>
            <a:br>
              <a:rPr lang="en-IN" altLang="en-US" sz="1780" cap="none" dirty="0">
                <a:latin typeface="Arial" panose="020B0604020202020204" pitchFamily="34" charset="0"/>
                <a:cs typeface="Arial" panose="020B0604020202020204" pitchFamily="34" charset="0"/>
              </a:rPr>
            </a:br>
            <a:r>
              <a:rPr lang="en-IN" altLang="en-US" sz="1780" cap="none" dirty="0">
                <a:latin typeface="Arial" panose="020B0604020202020204" pitchFamily="34" charset="0"/>
                <a:cs typeface="Arial" panose="020B0604020202020204" pitchFamily="34" charset="0"/>
              </a:rPr>
              <a:t>     countries around the world.</a:t>
            </a:r>
            <a:br>
              <a:rPr lang="en-IN" altLang="en-US" sz="1780" cap="none" dirty="0">
                <a:latin typeface="Arial" panose="020B0604020202020204" pitchFamily="34" charset="0"/>
                <a:cs typeface="Arial" panose="020B0604020202020204" pitchFamily="34" charset="0"/>
              </a:rPr>
            </a:br>
            <a:br>
              <a:rPr lang="en-IN" altLang="en-US" sz="1780" dirty="0"/>
            </a:br>
            <a:r>
              <a:rPr lang="en-IN" altLang="en-US" sz="1780" dirty="0"/>
              <a:t>    </a:t>
            </a:r>
            <a:br>
              <a:rPr lang="en-IN" altLang="en-US" sz="1780" dirty="0"/>
            </a:br>
            <a:r>
              <a:rPr lang="en-IN" altLang="en-US" sz="1780" dirty="0"/>
              <a:t>      </a:t>
            </a:r>
            <a:br>
              <a:rPr lang="en-IN" altLang="en-US" sz="1780" dirty="0"/>
            </a:br>
            <a:r>
              <a:rPr lang="en-IN" altLang="en-US" sz="1780" dirty="0"/>
              <a:t>     </a:t>
            </a:r>
            <a:endParaRPr lang="en-IN" altLang="en-US" sz="178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custDataLst>
              <p:tags r:id="rId1"/>
            </p:custDataLst>
          </p:nvPr>
        </p:nvSpPr>
        <p:spPr>
          <a:xfrm>
            <a:off x="107504" y="2843879"/>
            <a:ext cx="7272808" cy="2479949"/>
          </a:xfrm>
        </p:spPr>
        <p:txBody>
          <a:bodyPr/>
          <a:lstStyle/>
          <a:p>
            <a:r>
              <a:rPr lang="en-US" b="1" u="sng" dirty="0">
                <a:solidFill>
                  <a:schemeClr val="tx1"/>
                </a:solidFill>
              </a:rPr>
              <a:t>Tagline</a:t>
            </a:r>
            <a:r>
              <a:rPr lang="en-US" dirty="0">
                <a:solidFill>
                  <a:schemeClr val="tx1"/>
                </a:solidFill>
              </a:rPr>
              <a:t>  </a:t>
            </a:r>
            <a:r>
              <a:rPr lang="en-IN" altLang="en-US" dirty="0">
                <a:solidFill>
                  <a:schemeClr val="tx1"/>
                </a:solidFill>
              </a:rPr>
              <a:t>      </a:t>
            </a:r>
            <a:r>
              <a:rPr lang="en-US" dirty="0">
                <a:solidFill>
                  <a:schemeClr val="tx1"/>
                </a:solidFill>
              </a:rPr>
              <a:t>: </a:t>
            </a:r>
            <a:r>
              <a:rPr lang="en-IN" altLang="en-US" dirty="0">
                <a:solidFill>
                  <a:schemeClr val="tx1"/>
                </a:solidFill>
              </a:rPr>
              <a:t>    </a:t>
            </a:r>
            <a:r>
              <a:rPr lang="en-US" dirty="0">
                <a:solidFill>
                  <a:schemeClr val="tx1"/>
                </a:solidFill>
                <a:latin typeface="Arial" panose="020B0604020202020204" pitchFamily="34" charset="0"/>
                <a:cs typeface="Arial" panose="020B0604020202020204" pitchFamily="34" charset="0"/>
                <a:sym typeface="+mn-ea"/>
              </a:rPr>
              <a:t>A whole new world, a whole new look.</a:t>
            </a:r>
            <a:endParaRPr lang="en-IN" dirty="0">
              <a:solidFill>
                <a:schemeClr val="tx1"/>
              </a:solidFill>
              <a:latin typeface="Arial" panose="020B0604020202020204" pitchFamily="34" charset="0"/>
              <a:cs typeface="Arial" panose="020B0604020202020204" pitchFamily="34" charset="0"/>
            </a:endParaRPr>
          </a:p>
          <a:p>
            <a:endParaRPr lang="en-US" dirty="0"/>
          </a:p>
          <a:p>
            <a:r>
              <a:rPr lang="en-US" dirty="0"/>
              <a:t>                 </a:t>
            </a:r>
            <a:endParaRPr lang="en-IN" dirty="0"/>
          </a:p>
        </p:txBody>
      </p:sp>
      <p:sp>
        <p:nvSpPr>
          <p:cNvPr id="4" name="Title 3"/>
          <p:cNvSpPr>
            <a:spLocks noGrp="1"/>
          </p:cNvSpPr>
          <p:nvPr>
            <p:ph type="title" idx="4294967295"/>
            <p:custDataLst>
              <p:tags r:id="rId2"/>
            </p:custDataLst>
          </p:nvPr>
        </p:nvSpPr>
        <p:spPr>
          <a:xfrm>
            <a:off x="395536" y="483518"/>
            <a:ext cx="8126164" cy="534070"/>
          </a:xfrm>
        </p:spPr>
        <p:txBody>
          <a:bodyPr>
            <a:normAutofit fontScale="90000"/>
          </a:bodyPr>
          <a:lstStyle/>
          <a:p>
            <a:pPr algn="l"/>
            <a:r>
              <a:rPr lang="en-US" sz="2000" b="1" u="sng" dirty="0"/>
              <a:t>Brand colour</a:t>
            </a:r>
            <a:r>
              <a:rPr lang="en-IN" altLang="en-US" sz="2000" dirty="0"/>
              <a:t> </a:t>
            </a:r>
            <a:r>
              <a:rPr lang="en-US" sz="2000" dirty="0"/>
              <a:t>:</a:t>
            </a:r>
            <a:r>
              <a:rPr lang="en-IN" altLang="en-US" sz="2000" dirty="0"/>
              <a:t>   </a:t>
            </a:r>
            <a:r>
              <a:rPr lang="en-US" sz="2000" dirty="0"/>
              <a:t> </a:t>
            </a:r>
            <a:r>
              <a:rPr lang="en-US" sz="1780" dirty="0">
                <a:latin typeface="Arial" panose="020B0604020202020204" pitchFamily="34" charset="0"/>
                <a:cs typeface="Arial" panose="020B0604020202020204" pitchFamily="34" charset="0"/>
              </a:rPr>
              <a:t>Baby pink, light cream colour and also red</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  </a:t>
            </a:r>
            <a:br>
              <a:rPr lang="en-US" sz="1400" dirty="0"/>
            </a:br>
            <a:r>
              <a:rPr lang="en-US" sz="2000" b="1" u="sng" dirty="0">
                <a:effectLst>
                  <a:outerShdw blurRad="38100" dist="38100" dir="2700000" algn="tl">
                    <a:srgbClr val="000000">
                      <a:alpha val="43137"/>
                    </a:srgbClr>
                  </a:outerShdw>
                </a:effectLst>
              </a:rPr>
              <a:t>logo:</a:t>
            </a:r>
            <a:br>
              <a:rPr lang="en-US" sz="2000" dirty="0"/>
            </a:br>
            <a:r>
              <a:rPr lang="en-US" sz="2000" dirty="0"/>
              <a:t>      </a:t>
            </a:r>
            <a:br>
              <a:rPr lang="en-US" sz="2000" dirty="0"/>
            </a:br>
            <a:endParaRPr lang="en-IN" sz="1400" dirty="0"/>
          </a:p>
        </p:txBody>
      </p:sp>
      <p:pic>
        <p:nvPicPr>
          <p:cNvPr id="1028" name="Picture 4" descr="12 Logo Lakme Images, Stock Photos &amp; Vectors | Shutterstock"/>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bwMode="auto">
          <a:xfrm>
            <a:off x="2051595" y="1059645"/>
            <a:ext cx="4423941" cy="24799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circle(in)">
                                      <p:cBhvr>
                                        <p:cTn id="7" dur="2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p:nvPr>
            <p:custDataLst>
              <p:tags r:id="rId1"/>
            </p:custDataLst>
          </p:nvPr>
        </p:nvSpPr>
        <p:spPr>
          <a:xfrm>
            <a:off x="8890" y="0"/>
            <a:ext cx="9135745" cy="51752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lnSpc>
                <a:spcPct val="115000"/>
              </a:lnSpc>
              <a:spcBef>
                <a:spcPct val="0"/>
              </a:spcBef>
              <a:spcAft>
                <a:spcPct val="0"/>
              </a:spcAft>
              <a:buNone/>
            </a:pPr>
            <a:r>
              <a:rPr lang="en-GB" sz="1900" b="1" dirty="0">
                <a:solidFill>
                  <a:schemeClr val="tx1"/>
                </a:solidFill>
              </a:rPr>
              <a:t>Part 1: Brand study, Competitor Analysis &amp; Buyer’s/Audience’s Persona</a:t>
            </a:r>
            <a:endParaRPr sz="1900" dirty="0">
              <a:solidFill>
                <a:schemeClr val="tx1"/>
              </a:solidFill>
            </a:endParaRPr>
          </a:p>
        </p:txBody>
      </p:sp>
      <p:sp>
        <p:nvSpPr>
          <p:cNvPr id="80" name="Google Shape;80;p17"/>
          <p:cNvSpPr txBox="1"/>
          <p:nvPr>
            <p:custDataLst>
              <p:tags r:id="rId2"/>
            </p:custDataLst>
          </p:nvPr>
        </p:nvSpPr>
        <p:spPr>
          <a:xfrm>
            <a:off x="-19050" y="346710"/>
            <a:ext cx="9243695" cy="4832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ct val="0"/>
              </a:spcBef>
              <a:spcAft>
                <a:spcPct val="0"/>
              </a:spcAft>
              <a:defRPr lang="en-US"/>
            </a:defPPr>
            <a:lvl1pPr marL="0" marR="0" lvl="0"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1pPr>
            <a:lvl2pPr marL="457200" marR="0" lvl="1"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2pPr>
            <a:lvl3pPr marL="914400" marR="0" lvl="2"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3pPr>
            <a:lvl4pPr marL="1371600" marR="0" lvl="3"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4pPr>
            <a:lvl5pPr marL="1828800" marR="0" lvl="4"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5pPr>
            <a:lvl6pPr marL="2286000" marR="0" lvl="5"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6pPr>
            <a:lvl7pPr marL="2743200" marR="0" lvl="6"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7pPr>
            <a:lvl8pPr marL="3200400" marR="0" lvl="7"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8pPr>
            <a:lvl9pPr marL="3657600" marR="0" lvl="8" algn="l" defTabSz="914400" rtl="0" eaLnBrk="1" latinLnBrk="0" hangingPunct="1">
              <a:lnSpc>
                <a:spcPct val="100000"/>
              </a:lnSpc>
              <a:spcBef>
                <a:spcPct val="0"/>
              </a:spcBef>
              <a:spcAft>
                <a:spcPct val="0"/>
              </a:spcAft>
              <a:buClr>
                <a:srgbClr val="000000"/>
              </a:buClr>
              <a:buFont typeface="Arial" panose="020B0604020202020204"/>
              <a:defRPr sz="1400" b="0" i="0" u="none" strike="noStrike" kern="1200"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ct val="0"/>
              </a:spcBef>
              <a:spcAft>
                <a:spcPct val="0"/>
              </a:spcAft>
              <a:buNone/>
            </a:pPr>
            <a:r>
              <a:rPr lang="en-GB" dirty="0"/>
              <a:t>.</a:t>
            </a:r>
            <a:endParaRPr b="1" dirty="0"/>
          </a:p>
          <a:p>
            <a:pPr marL="0" lvl="0" indent="0" algn="l" rtl="0">
              <a:spcBef>
                <a:spcPct val="0"/>
              </a:spcBef>
              <a:spcAft>
                <a:spcPct val="0"/>
              </a:spcAft>
              <a:buNone/>
            </a:pPr>
            <a:r>
              <a:rPr lang="en-GB" b="1" dirty="0"/>
              <a:t>Competitor 1:</a:t>
            </a:r>
            <a:r>
              <a:rPr lang="en-IN" altLang="en-GB" b="1" dirty="0"/>
              <a:t> </a:t>
            </a:r>
            <a:r>
              <a:rPr lang="en-GB" dirty="0"/>
              <a:t>L'Oréal</a:t>
            </a:r>
            <a:endParaRPr lang="en-GB" dirty="0"/>
          </a:p>
          <a:p>
            <a:pPr marL="0" lvl="0" indent="0" algn="l" rtl="0">
              <a:spcBef>
                <a:spcPct val="0"/>
              </a:spcBef>
              <a:spcAft>
                <a:spcPct val="0"/>
              </a:spcAft>
              <a:buNone/>
            </a:pPr>
            <a:endParaRPr lang="en-AU" altLang="en-GB" dirty="0"/>
          </a:p>
          <a:p>
            <a:pPr marL="0" lvl="0" indent="0" algn="l" rtl="0">
              <a:spcBef>
                <a:spcPct val="0"/>
              </a:spcBef>
              <a:spcAft>
                <a:spcPct val="0"/>
              </a:spcAft>
              <a:buNone/>
            </a:pPr>
            <a:r>
              <a:rPr lang="en-AU" b="1" dirty="0"/>
              <a:t>USP</a:t>
            </a:r>
            <a:r>
              <a:rPr lang="en-AU" dirty="0"/>
              <a:t>:</a:t>
            </a:r>
            <a:r>
              <a:rPr lang="en-IN" altLang="en-AU" dirty="0"/>
              <a:t> </a:t>
            </a:r>
            <a:r>
              <a:rPr lang="en-AU" dirty="0"/>
              <a:t>L’Oréal has operations in over 130 countries and over 4o manufacturing plants</a:t>
            </a:r>
            <a:endParaRPr lang="en-AU" dirty="0"/>
          </a:p>
          <a:p>
            <a:pPr marL="0" lvl="0" indent="0" algn="l" rtl="0">
              <a:spcBef>
                <a:spcPct val="0"/>
              </a:spcBef>
              <a:spcAft>
                <a:spcPct val="0"/>
              </a:spcAft>
              <a:buNone/>
            </a:pPr>
            <a:endParaRPr lang="en-AU" dirty="0"/>
          </a:p>
          <a:p>
            <a:pPr marL="0" lvl="0" indent="0" algn="l" rtl="0">
              <a:spcBef>
                <a:spcPct val="0"/>
              </a:spcBef>
              <a:spcAft>
                <a:spcPct val="0"/>
              </a:spcAft>
              <a:buNone/>
            </a:pPr>
            <a:r>
              <a:rPr dirty="0"/>
              <a:t>1. Continuing research and innovation in the interest of beauty which assures that the </a:t>
            </a:r>
            <a:r>
              <a:rPr dirty="0" err="1"/>
              <a:t>L’Oreal</a:t>
            </a:r>
            <a:r>
              <a:rPr dirty="0"/>
              <a:t> Cosmetics offers the best to their consumers.</a:t>
            </a:r>
            <a:endParaRPr dirty="0"/>
          </a:p>
          <a:p>
            <a:pPr marL="0" lvl="0" indent="0" algn="l" rtl="0">
              <a:spcBef>
                <a:spcPct val="0"/>
              </a:spcBef>
              <a:spcAft>
                <a:spcPct val="0"/>
              </a:spcAft>
              <a:buNone/>
            </a:pPr>
            <a:endParaRPr dirty="0"/>
          </a:p>
          <a:p>
            <a:pPr marL="0" lvl="0" indent="0" algn="l" rtl="0">
              <a:spcBef>
                <a:spcPct val="0"/>
              </a:spcBef>
              <a:spcAft>
                <a:spcPct val="0"/>
              </a:spcAft>
              <a:buNone/>
            </a:pPr>
            <a:r>
              <a:rPr dirty="0"/>
              <a:t>2. L'Oréal is a leader in the growing cosmetics industry despite the competition in the market</a:t>
            </a:r>
            <a:endParaRPr dirty="0"/>
          </a:p>
          <a:p>
            <a:pPr marL="0" lvl="0" indent="0" algn="l" rtl="0">
              <a:spcBef>
                <a:spcPct val="0"/>
              </a:spcBef>
              <a:spcAft>
                <a:spcPct val="0"/>
              </a:spcAft>
              <a:buNone/>
            </a:pPr>
            <a:endParaRPr dirty="0"/>
          </a:p>
          <a:p>
            <a:pPr marL="0" lvl="0" indent="0" algn="l" rtl="0">
              <a:spcBef>
                <a:spcPct val="0"/>
              </a:spcBef>
              <a:spcAft>
                <a:spcPct val="0"/>
              </a:spcAft>
              <a:buNone/>
            </a:pPr>
            <a:r>
              <a:rPr dirty="0"/>
              <a:t>3. High-end advertising which adapts to the culture of target audience</a:t>
            </a:r>
            <a:endParaRPr dirty="0"/>
          </a:p>
          <a:p>
            <a:pPr marL="0" lvl="0" indent="0" algn="l" rtl="0">
              <a:spcBef>
                <a:spcPct val="0"/>
              </a:spcBef>
              <a:spcAft>
                <a:spcPct val="0"/>
              </a:spcAft>
              <a:buNone/>
            </a:pPr>
            <a:endParaRPr dirty="0"/>
          </a:p>
          <a:p>
            <a:pPr marL="0" lvl="0" indent="0" algn="l" rtl="0">
              <a:spcBef>
                <a:spcPct val="0"/>
              </a:spcBef>
              <a:spcAft>
                <a:spcPct val="0"/>
              </a:spcAft>
              <a:buNone/>
            </a:pPr>
            <a:r>
              <a:rPr lang="en-GB" b="1" dirty="0">
                <a:sym typeface="+mn-ea"/>
              </a:rPr>
              <a:t>Competitor 2:</a:t>
            </a:r>
            <a:r>
              <a:rPr lang="en-IN" altLang="en-GB" dirty="0">
                <a:sym typeface="+mn-ea"/>
              </a:rPr>
              <a:t> </a:t>
            </a:r>
            <a:r>
              <a:rPr lang="en-AU" altLang="en-GB" dirty="0">
                <a:sym typeface="+mn-ea"/>
              </a:rPr>
              <a:t>MAC</a:t>
            </a:r>
            <a:endParaRPr lang="en-AU" altLang="en-GB" dirty="0">
              <a:sym typeface="+mn-ea"/>
            </a:endParaRPr>
          </a:p>
          <a:p>
            <a:pPr marL="0" lvl="0" indent="0" algn="l" rtl="0">
              <a:spcBef>
                <a:spcPct val="0"/>
              </a:spcBef>
              <a:spcAft>
                <a:spcPct val="0"/>
              </a:spcAft>
              <a:buNone/>
            </a:pPr>
            <a:endParaRPr lang="en-AU" altLang="en-GB" dirty="0"/>
          </a:p>
          <a:p>
            <a:pPr marL="0" lvl="0" indent="0" algn="l" rtl="0">
              <a:spcBef>
                <a:spcPct val="0"/>
              </a:spcBef>
              <a:spcAft>
                <a:spcPct val="0"/>
              </a:spcAft>
              <a:buNone/>
            </a:pPr>
            <a:r>
              <a:rPr lang="en-AU" b="1" dirty="0">
                <a:sym typeface="+mn-ea"/>
              </a:rPr>
              <a:t>USP: </a:t>
            </a:r>
            <a:r>
              <a:rPr lang="en-AU" dirty="0">
                <a:sym typeface="+mn-ea"/>
              </a:rPr>
              <a:t>1. Founded in 1985 in Toronto Canada</a:t>
            </a:r>
            <a:endParaRPr lang="en-AU" dirty="0"/>
          </a:p>
          <a:p>
            <a:pPr marL="0" lvl="0" indent="0" algn="l" rtl="0">
              <a:spcBef>
                <a:spcPct val="0"/>
              </a:spcBef>
              <a:spcAft>
                <a:spcPct val="0"/>
              </a:spcAft>
              <a:buNone/>
            </a:pPr>
            <a:endParaRPr lang="en-AU" dirty="0"/>
          </a:p>
          <a:p>
            <a:pPr marL="0" lvl="0" indent="0" algn="l" rtl="0">
              <a:spcBef>
                <a:spcPct val="0"/>
              </a:spcBef>
              <a:spcAft>
                <a:spcPct val="0"/>
              </a:spcAft>
              <a:buNone/>
            </a:pPr>
            <a:r>
              <a:rPr lang="en-AU" dirty="0">
                <a:sym typeface="+mn-ea"/>
              </a:rPr>
              <a:t>2. Available over 200 locations in 15 countries with 2500 employees</a:t>
            </a:r>
            <a:endParaRPr lang="en-AU" dirty="0"/>
          </a:p>
          <a:p>
            <a:pPr marL="0" lvl="0" indent="0" algn="l" rtl="0">
              <a:spcBef>
                <a:spcPct val="0"/>
              </a:spcBef>
              <a:spcAft>
                <a:spcPct val="0"/>
              </a:spcAft>
              <a:buNone/>
            </a:pPr>
            <a:endParaRPr lang="en-AU" dirty="0"/>
          </a:p>
          <a:p>
            <a:pPr marL="0" lvl="0" indent="0" algn="l" rtl="0">
              <a:spcBef>
                <a:spcPct val="0"/>
              </a:spcBef>
              <a:spcAft>
                <a:spcPct val="0"/>
              </a:spcAft>
              <a:buNone/>
            </a:pPr>
            <a:r>
              <a:rPr lang="en-AU" dirty="0">
                <a:sym typeface="+mn-ea"/>
              </a:rPr>
              <a:t>3. Company owned and operated stores</a:t>
            </a:r>
            <a:endParaRPr lang="en-AU" dirty="0"/>
          </a:p>
          <a:p>
            <a:pPr marL="0" lvl="0" indent="0" algn="l" rtl="0">
              <a:spcBef>
                <a:spcPct val="0"/>
              </a:spcBef>
              <a:spcAft>
                <a:spcPct val="0"/>
              </a:spcAft>
              <a:buNone/>
            </a:pPr>
            <a:endParaRPr dirty="0"/>
          </a:p>
          <a:p>
            <a:pPr marL="0" lvl="0" indent="0" algn="l" rtl="0">
              <a:spcBef>
                <a:spcPct val="0"/>
              </a:spcBef>
              <a:spcAft>
                <a:spcPct val="0"/>
              </a:spcAft>
              <a:buNone/>
            </a:pPr>
            <a:r>
              <a:rPr lang="en-AU" altLang="en-GB" dirty="0">
                <a:sym typeface="+mn-ea"/>
              </a:rPr>
              <a:t>4. Socially responsible image</a:t>
            </a:r>
            <a:endParaRPr lang="en-AU" altLang="en-GB" dirty="0"/>
          </a:p>
          <a:p>
            <a:pPr marL="0" lvl="0" indent="0" algn="l" rtl="0">
              <a:spcBef>
                <a:spcPct val="0"/>
              </a:spcBef>
              <a:spcAft>
                <a:spcPct val="0"/>
              </a:spcAft>
              <a:buNone/>
            </a:pPr>
            <a:endParaRPr lang="en-AU" altLang="en-GB" dirty="0"/>
          </a:p>
          <a:p>
            <a:pPr marL="0" lvl="0" indent="0" algn="l" rtl="0">
              <a:spcBef>
                <a:spcPct val="0"/>
              </a:spcBef>
              <a:spcAft>
                <a:spcPct val="0"/>
              </a:spcAft>
              <a:buNone/>
            </a:pPr>
            <a:endParaRPr lang="en-AU" altLang="en-GB" b="1" dirty="0"/>
          </a:p>
          <a:p>
            <a:pPr marL="0" lvl="0" indent="0" algn="l" rtl="0">
              <a:spcBef>
                <a:spcPct val="0"/>
              </a:spcBef>
              <a:spcAft>
                <a:spcPct val="0"/>
              </a:spcAft>
              <a:buNone/>
            </a:pPr>
            <a:endParaRPr b="1" dirty="0"/>
          </a:p>
        </p:txBody>
      </p:sp>
    </p:spTree>
  </p:cSld>
  <p:clrMapOvr>
    <a:masterClrMapping/>
  </p:clrMapOvr>
</p:sld>
</file>

<file path=ppt/tags/tag1.xml><?xml version="1.0" encoding="utf-8"?>
<p:tagLst xmlns:p="http://schemas.openxmlformats.org/presentationml/2006/main">
  <p:tag name="AS_UNIQUEID" val="1196"/>
</p:tagLst>
</file>

<file path=ppt/tags/tag10.xml><?xml version="1.0" encoding="utf-8"?>
<p:tagLst xmlns:p="http://schemas.openxmlformats.org/presentationml/2006/main">
  <p:tag name="AS_UNIQUEID" val="1217"/>
</p:tagLst>
</file>

<file path=ppt/tags/tag11.xml><?xml version="1.0" encoding="utf-8"?>
<p:tagLst xmlns:p="http://schemas.openxmlformats.org/presentationml/2006/main">
  <p:tag name="AS_UNIQUEID" val="1218"/>
</p:tagLst>
</file>

<file path=ppt/tags/tag12.xml><?xml version="1.0" encoding="utf-8"?>
<p:tagLst xmlns:p="http://schemas.openxmlformats.org/presentationml/2006/main">
  <p:tag name="AS_UNIQUEID" val="1223"/>
</p:tagLst>
</file>

<file path=ppt/tags/tag13.xml><?xml version="1.0" encoding="utf-8"?>
<p:tagLst xmlns:p="http://schemas.openxmlformats.org/presentationml/2006/main">
  <p:tag name="AS_UNIQUEID" val="1224"/>
</p:tagLst>
</file>

<file path=ppt/tags/tag14.xml><?xml version="1.0" encoding="utf-8"?>
<p:tagLst xmlns:p="http://schemas.openxmlformats.org/presentationml/2006/main">
  <p:tag name="AS_UNIQUEID" val="1220"/>
</p:tagLst>
</file>

<file path=ppt/tags/tag15.xml><?xml version="1.0" encoding="utf-8"?>
<p:tagLst xmlns:p="http://schemas.openxmlformats.org/presentationml/2006/main">
  <p:tag name="AS_UNIQUEID" val="1221"/>
</p:tagLst>
</file>

<file path=ppt/tags/tag16.xml><?xml version="1.0" encoding="utf-8"?>
<p:tagLst xmlns:p="http://schemas.openxmlformats.org/presentationml/2006/main">
  <p:tag name="AS_UNIQUEID" val="1229"/>
</p:tagLst>
</file>

<file path=ppt/tags/tag17.xml><?xml version="1.0" encoding="utf-8"?>
<p:tagLst xmlns:p="http://schemas.openxmlformats.org/presentationml/2006/main">
  <p:tag name="AS_UNIQUEID" val="1226"/>
</p:tagLst>
</file>

<file path=ppt/tags/tag18.xml><?xml version="1.0" encoding="utf-8"?>
<p:tagLst xmlns:p="http://schemas.openxmlformats.org/presentationml/2006/main">
  <p:tag name="AS_UNIQUEID" val="1227"/>
</p:tagLst>
</file>

<file path=ppt/tags/tag19.xml><?xml version="1.0" encoding="utf-8"?>
<p:tagLst xmlns:p="http://schemas.openxmlformats.org/presentationml/2006/main">
  <p:tag name="AS_UNIQUEID" val="1235"/>
</p:tagLst>
</file>

<file path=ppt/tags/tag2.xml><?xml version="1.0" encoding="utf-8"?>
<p:tagLst xmlns:p="http://schemas.openxmlformats.org/presentationml/2006/main">
  <p:tag name="AS_UNIQUEID" val="1193"/>
</p:tagLst>
</file>

<file path=ppt/tags/tag20.xml><?xml version="1.0" encoding="utf-8"?>
<p:tagLst xmlns:p="http://schemas.openxmlformats.org/presentationml/2006/main">
  <p:tag name="AS_UNIQUEID" val="1236"/>
</p:tagLst>
</file>

<file path=ppt/tags/tag21.xml><?xml version="1.0" encoding="utf-8"?>
<p:tagLst xmlns:p="http://schemas.openxmlformats.org/presentationml/2006/main">
  <p:tag name="AS_UNIQUEID" val="1237"/>
</p:tagLst>
</file>

<file path=ppt/tags/tag22.xml><?xml version="1.0" encoding="utf-8"?>
<p:tagLst xmlns:p="http://schemas.openxmlformats.org/presentationml/2006/main">
  <p:tag name="AS_UNIQUEID" val="1232"/>
</p:tagLst>
</file>

<file path=ppt/tags/tag23.xml><?xml version="1.0" encoding="utf-8"?>
<p:tagLst xmlns:p="http://schemas.openxmlformats.org/presentationml/2006/main">
  <p:tag name="AS_UNIQUEID" val="1233"/>
</p:tagLst>
</file>

<file path=ppt/tags/tag24.xml><?xml version="1.0" encoding="utf-8"?>
<p:tagLst xmlns:p="http://schemas.openxmlformats.org/presentationml/2006/main">
  <p:tag name="AS_UNIQUEID" val="1239"/>
</p:tagLst>
</file>

<file path=ppt/tags/tag25.xml><?xml version="1.0" encoding="utf-8"?>
<p:tagLst xmlns:p="http://schemas.openxmlformats.org/presentationml/2006/main">
  <p:tag name="AS_UNIQUEID" val="1240"/>
</p:tagLst>
</file>

<file path=ppt/tags/tag26.xml><?xml version="1.0" encoding="utf-8"?>
<p:tagLst xmlns:p="http://schemas.openxmlformats.org/presentationml/2006/main">
  <p:tag name="AS_UNIQUEID" val="1251"/>
</p:tagLst>
</file>

<file path=ppt/tags/tag27.xml><?xml version="1.0" encoding="utf-8"?>
<p:tagLst xmlns:p="http://schemas.openxmlformats.org/presentationml/2006/main">
  <p:tag name="AS_UNIQUEID" val="1252"/>
</p:tagLst>
</file>

<file path=ppt/tags/tag28.xml><?xml version="1.0" encoding="utf-8"?>
<p:tagLst xmlns:p="http://schemas.openxmlformats.org/presentationml/2006/main">
  <p:tag name="AS_UNIQUEID" val="1253"/>
</p:tagLst>
</file>

<file path=ppt/tags/tag29.xml><?xml version="1.0" encoding="utf-8"?>
<p:tagLst xmlns:p="http://schemas.openxmlformats.org/presentationml/2006/main">
  <p:tag name="AS_UNIQUEID" val="1254"/>
</p:tagLst>
</file>

<file path=ppt/tags/tag3.xml><?xml version="1.0" encoding="utf-8"?>
<p:tagLst xmlns:p="http://schemas.openxmlformats.org/presentationml/2006/main">
  <p:tag name="AS_UNIQUEID" val="1194"/>
</p:tagLst>
</file>

<file path=ppt/tags/tag30.xml><?xml version="1.0" encoding="utf-8"?>
<p:tagLst xmlns:p="http://schemas.openxmlformats.org/presentationml/2006/main">
  <p:tag name="AS_UNIQUEID" val="1248"/>
</p:tagLst>
</file>

<file path=ppt/tags/tag31.xml><?xml version="1.0" encoding="utf-8"?>
<p:tagLst xmlns:p="http://schemas.openxmlformats.org/presentationml/2006/main">
  <p:tag name="AS_UNIQUEID" val="1249"/>
</p:tagLst>
</file>

<file path=ppt/tags/tag32.xml><?xml version="1.0" encoding="utf-8"?>
<p:tagLst xmlns:p="http://schemas.openxmlformats.org/presentationml/2006/main">
  <p:tag name="AS_UNIQUEID" val="1256"/>
</p:tagLst>
</file>

<file path=ppt/tags/tag33.xml><?xml version="1.0" encoding="utf-8"?>
<p:tagLst xmlns:p="http://schemas.openxmlformats.org/presentationml/2006/main">
  <p:tag name="AS_UNIQUEID" val="1257"/>
</p:tagLst>
</file>

<file path=ppt/tags/tag34.xml><?xml version="1.0" encoding="utf-8"?>
<p:tagLst xmlns:p="http://schemas.openxmlformats.org/presentationml/2006/main">
  <p:tag name="AS_UNIQUEID" val="1258"/>
</p:tagLst>
</file>

<file path=ppt/tags/tag35.xml><?xml version="1.0" encoding="utf-8"?>
<p:tagLst xmlns:p="http://schemas.openxmlformats.org/presentationml/2006/main">
  <p:tag name="AS_UNIQUEID" val="1260"/>
</p:tagLst>
</file>

<file path=ppt/tags/tag36.xml><?xml version="1.0" encoding="utf-8"?>
<p:tagLst xmlns:p="http://schemas.openxmlformats.org/presentationml/2006/main">
  <p:tag name="AS_UNIQUEID" val="1261"/>
</p:tagLst>
</file>

<file path=ppt/tags/tag37.xml><?xml version="1.0" encoding="utf-8"?>
<p:tagLst xmlns:p="http://schemas.openxmlformats.org/presentationml/2006/main">
  <p:tag name="AS_UNIQUEID" val="1266"/>
</p:tagLst>
</file>

<file path=ppt/tags/tag38.xml><?xml version="1.0" encoding="utf-8"?>
<p:tagLst xmlns:p="http://schemas.openxmlformats.org/presentationml/2006/main">
  <p:tag name="AS_UNIQUEID" val="1267"/>
</p:tagLst>
</file>

<file path=ppt/tags/tag39.xml><?xml version="1.0" encoding="utf-8"?>
<p:tagLst xmlns:p="http://schemas.openxmlformats.org/presentationml/2006/main">
  <p:tag name="AS_UNIQUEID" val="1268"/>
</p:tagLst>
</file>

<file path=ppt/tags/tag4.xml><?xml version="1.0" encoding="utf-8"?>
<p:tagLst xmlns:p="http://schemas.openxmlformats.org/presentationml/2006/main">
  <p:tag name="AS_UNIQUEID" val="1209"/>
</p:tagLst>
</file>

<file path=ppt/tags/tag40.xml><?xml version="1.0" encoding="utf-8"?>
<p:tagLst xmlns:p="http://schemas.openxmlformats.org/presentationml/2006/main">
  <p:tag name="AS_UNIQUEID" val="1263"/>
</p:tagLst>
</file>

<file path=ppt/tags/tag41.xml><?xml version="1.0" encoding="utf-8"?>
<p:tagLst xmlns:p="http://schemas.openxmlformats.org/presentationml/2006/main">
  <p:tag name="AS_UNIQUEID" val="1264"/>
</p:tagLst>
</file>

<file path=ppt/tags/tag42.xml><?xml version="1.0" encoding="utf-8"?>
<p:tagLst xmlns:p="http://schemas.openxmlformats.org/presentationml/2006/main">
  <p:tag name="AS_UNIQUEID" val="1273"/>
</p:tagLst>
</file>

<file path=ppt/tags/tag43.xml><?xml version="1.0" encoding="utf-8"?>
<p:tagLst xmlns:p="http://schemas.openxmlformats.org/presentationml/2006/main">
  <p:tag name="AS_UNIQUEID" val="1274"/>
</p:tagLst>
</file>

<file path=ppt/tags/tag44.xml><?xml version="1.0" encoding="utf-8"?>
<p:tagLst xmlns:p="http://schemas.openxmlformats.org/presentationml/2006/main">
  <p:tag name="AS_UNIQUEID" val="1275"/>
</p:tagLst>
</file>

<file path=ppt/tags/tag45.xml><?xml version="1.0" encoding="utf-8"?>
<p:tagLst xmlns:p="http://schemas.openxmlformats.org/presentationml/2006/main">
  <p:tag name="AS_UNIQUEID" val="1270"/>
</p:tagLst>
</file>

<file path=ppt/tags/tag46.xml><?xml version="1.0" encoding="utf-8"?>
<p:tagLst xmlns:p="http://schemas.openxmlformats.org/presentationml/2006/main">
  <p:tag name="AS_UNIQUEID" val="1271"/>
</p:tagLst>
</file>

<file path=ppt/tags/tag47.xml><?xml version="1.0" encoding="utf-8"?>
<p:tagLst xmlns:p="http://schemas.openxmlformats.org/presentationml/2006/main">
  <p:tag name="AS_UNIQUEID" val="1277"/>
</p:tagLst>
</file>

<file path=ppt/tags/tag48.xml><?xml version="1.0" encoding="utf-8"?>
<p:tagLst xmlns:p="http://schemas.openxmlformats.org/presentationml/2006/main">
  <p:tag name="AS_UNIQUEID" val="1278"/>
</p:tagLst>
</file>

<file path=ppt/tags/tag49.xml><?xml version="1.0" encoding="utf-8"?>
<p:tagLst xmlns:p="http://schemas.openxmlformats.org/presentationml/2006/main">
  <p:tag name="AS_UNIQUEID" val="1279"/>
</p:tagLst>
</file>

<file path=ppt/tags/tag5.xml><?xml version="1.0" encoding="utf-8"?>
<p:tagLst xmlns:p="http://schemas.openxmlformats.org/presentationml/2006/main">
  <p:tag name="AS_UNIQUEID" val="1212"/>
</p:tagLst>
</file>

<file path=ppt/tags/tag50.xml><?xml version="1.0" encoding="utf-8"?>
<p:tagLst xmlns:p="http://schemas.openxmlformats.org/presentationml/2006/main">
  <p:tag name="AS_UNIQUEID" val="526"/>
</p:tagLst>
</file>

<file path=ppt/tags/tag51.xml><?xml version="1.0" encoding="utf-8"?>
<p:tagLst xmlns:p="http://schemas.openxmlformats.org/presentationml/2006/main">
  <p:tag name="AS_UNIQUEID" val="527"/>
</p:tagLst>
</file>

<file path=ppt/tags/tag52.xml><?xml version="1.0" encoding="utf-8"?>
<p:tagLst xmlns:p="http://schemas.openxmlformats.org/presentationml/2006/main">
  <p:tag name="AS_UNIQUEID" val="523"/>
</p:tagLst>
</file>

<file path=ppt/tags/tag53.xml><?xml version="1.0" encoding="utf-8"?>
<p:tagLst xmlns:p="http://schemas.openxmlformats.org/presentationml/2006/main">
  <p:tag name="AS_UNIQUEID" val="524"/>
</p:tagLst>
</file>

<file path=ppt/tags/tag54.xml><?xml version="1.0" encoding="utf-8"?>
<p:tagLst xmlns:p="http://schemas.openxmlformats.org/presentationml/2006/main">
  <p:tag name="AS_UNIQUEID" val="532"/>
</p:tagLst>
</file>

<file path=ppt/tags/tag55.xml><?xml version="1.0" encoding="utf-8"?>
<p:tagLst xmlns:p="http://schemas.openxmlformats.org/presentationml/2006/main">
  <p:tag name="AS_UNIQUEID" val="533"/>
</p:tagLst>
</file>

<file path=ppt/tags/tag56.xml><?xml version="1.0" encoding="utf-8"?>
<p:tagLst xmlns:p="http://schemas.openxmlformats.org/presentationml/2006/main">
  <p:tag name="AS_UNIQUEID" val="529"/>
</p:tagLst>
</file>

<file path=ppt/tags/tag57.xml><?xml version="1.0" encoding="utf-8"?>
<p:tagLst xmlns:p="http://schemas.openxmlformats.org/presentationml/2006/main">
  <p:tag name="AS_UNIQUEID" val="530"/>
</p:tagLst>
</file>

<file path=ppt/tags/tag58.xml><?xml version="1.0" encoding="utf-8"?>
<p:tagLst xmlns:p="http://schemas.openxmlformats.org/presentationml/2006/main">
  <p:tag name="AS_UNIQUEID" val="535"/>
</p:tagLst>
</file>

<file path=ppt/tags/tag59.xml><?xml version="1.0" encoding="utf-8"?>
<p:tagLst xmlns:p="http://schemas.openxmlformats.org/presentationml/2006/main">
  <p:tag name="AS_UNIQUEID" val="540"/>
</p:tagLst>
</file>

<file path=ppt/tags/tag6.xml><?xml version="1.0" encoding="utf-8"?>
<p:tagLst xmlns:p="http://schemas.openxmlformats.org/presentationml/2006/main">
  <p:tag name="AS_UNIQUEID" val="1206"/>
</p:tagLst>
</file>

<file path=ppt/tags/tag60.xml><?xml version="1.0" encoding="utf-8"?>
<p:tagLst xmlns:p="http://schemas.openxmlformats.org/presentationml/2006/main">
  <p:tag name="AS_UNIQUEID" val="541"/>
</p:tagLst>
</file>

<file path=ppt/tags/tag61.xml><?xml version="1.0" encoding="utf-8"?>
<p:tagLst xmlns:p="http://schemas.openxmlformats.org/presentationml/2006/main">
  <p:tag name="AS_UNIQUEID" val="537"/>
</p:tagLst>
</file>

<file path=ppt/tags/tag62.xml><?xml version="1.0" encoding="utf-8"?>
<p:tagLst xmlns:p="http://schemas.openxmlformats.org/presentationml/2006/main">
  <p:tag name="AS_UNIQUEID" val="538"/>
</p:tagLst>
</file>

<file path=ppt/tags/tag63.xml><?xml version="1.0" encoding="utf-8"?>
<p:tagLst xmlns:p="http://schemas.openxmlformats.org/presentationml/2006/main">
  <p:tag name="AS_UNIQUEID" val="543"/>
</p:tagLst>
</file>

<file path=ppt/tags/tag64.xml><?xml version="1.0" encoding="utf-8"?>
<p:tagLst xmlns:p="http://schemas.openxmlformats.org/presentationml/2006/main">
  <p:tag name="AS_UNIQUEID" val="2"/>
</p:tagLst>
</file>

<file path=ppt/tags/tag65.xml><?xml version="1.0" encoding="utf-8"?>
<p:tagLst xmlns:p="http://schemas.openxmlformats.org/presentationml/2006/main">
  <p:tag name="AS_UNIQUEID" val="3"/>
</p:tagLst>
</file>

<file path=ppt/tags/tag66.xml><?xml version="1.0" encoding="utf-8"?>
<p:tagLst xmlns:p="http://schemas.openxmlformats.org/presentationml/2006/main">
  <p:tag name="AS_UNIQUEID" val="551"/>
</p:tagLst>
</file>

<file path=ppt/tags/tag67.xml><?xml version="1.0" encoding="utf-8"?>
<p:tagLst xmlns:p="http://schemas.openxmlformats.org/presentationml/2006/main">
  <p:tag name="AS_UNIQUEID" val="552"/>
</p:tagLst>
</file>

<file path=ppt/tags/tag68.xml><?xml version="1.0" encoding="utf-8"?>
<p:tagLst xmlns:p="http://schemas.openxmlformats.org/presentationml/2006/main">
  <p:tag name="AS_UNIQUEID" val="547"/>
</p:tagLst>
</file>

<file path=ppt/tags/tag69.xml><?xml version="1.0" encoding="utf-8"?>
<p:tagLst xmlns:p="http://schemas.openxmlformats.org/presentationml/2006/main">
  <p:tag name="AS_UNIQUEID" val="559"/>
</p:tagLst>
</file>

<file path=ppt/tags/tag7.xml><?xml version="1.0" encoding="utf-8"?>
<p:tagLst xmlns:p="http://schemas.openxmlformats.org/presentationml/2006/main">
  <p:tag name="AS_UNIQUEID" val="1207"/>
</p:tagLst>
</file>

<file path=ppt/tags/tag70.xml><?xml version="1.0" encoding="utf-8"?>
<p:tagLst xmlns:p="http://schemas.openxmlformats.org/presentationml/2006/main">
  <p:tag name="AS_UNIQUEID" val="560"/>
</p:tagLst>
</file>

<file path=ppt/tags/tag71.xml><?xml version="1.0" encoding="utf-8"?>
<p:tagLst xmlns:p="http://schemas.openxmlformats.org/presentationml/2006/main">
  <p:tag name="AS_UNIQUEID" val="562"/>
</p:tagLst>
</file>

<file path=ppt/tags/tag72.xml><?xml version="1.0" encoding="utf-8"?>
<p:tagLst xmlns:p="http://schemas.openxmlformats.org/presentationml/2006/main">
  <p:tag name="AS_UNIQUEID" val="563"/>
</p:tagLst>
</file>

<file path=ppt/tags/tag73.xml><?xml version="1.0" encoding="utf-8"?>
<p:tagLst xmlns:p="http://schemas.openxmlformats.org/presentationml/2006/main">
  <p:tag name="AS_UNIQUEID" val="565"/>
</p:tagLst>
</file>

<file path=ppt/tags/tag74.xml><?xml version="1.0" encoding="utf-8"?>
<p:tagLst xmlns:p="http://schemas.openxmlformats.org/presentationml/2006/main">
  <p:tag name="AS_UNIQUEID" val="571"/>
</p:tagLst>
</file>

<file path=ppt/tags/tag75.xml><?xml version="1.0" encoding="utf-8"?>
<p:tagLst xmlns:p="http://schemas.openxmlformats.org/presentationml/2006/main">
  <p:tag name="AS_UNIQUEID" val="574"/>
</p:tagLst>
</file>

<file path=ppt/tags/tag76.xml><?xml version="1.0" encoding="utf-8"?>
<p:tagLst xmlns:p="http://schemas.openxmlformats.org/presentationml/2006/main">
  <p:tag name="AS_UNIQUEID" val="576"/>
</p:tagLst>
</file>

<file path=ppt/tags/tag77.xml><?xml version="1.0" encoding="utf-8"?>
<p:tagLst xmlns:p="http://schemas.openxmlformats.org/presentationml/2006/main">
  <p:tag name="AS_UNIQUEID" val="584"/>
</p:tagLst>
</file>

<file path=ppt/tags/tag78.xml><?xml version="1.0" encoding="utf-8"?>
<p:tagLst xmlns:p="http://schemas.openxmlformats.org/presentationml/2006/main">
  <p:tag name="AS_UNIQUEID" val="586"/>
</p:tagLst>
</file>

<file path=ppt/tags/tag79.xml><?xml version="1.0" encoding="utf-8"?>
<p:tagLst xmlns:p="http://schemas.openxmlformats.org/presentationml/2006/main">
  <p:tag name="AS_UNIQUEID" val="587"/>
</p:tagLst>
</file>

<file path=ppt/tags/tag8.xml><?xml version="1.0" encoding="utf-8"?>
<p:tagLst xmlns:p="http://schemas.openxmlformats.org/presentationml/2006/main">
  <p:tag name="AS_UNIQUEID" val="1214"/>
</p:tagLst>
</file>

<file path=ppt/tags/tag80.xml><?xml version="1.0" encoding="utf-8"?>
<p:tagLst xmlns:p="http://schemas.openxmlformats.org/presentationml/2006/main">
  <p:tag name="AS_UNIQUEID" val="596"/>
</p:tagLst>
</file>

<file path=ppt/tags/tag81.xml><?xml version="1.0" encoding="utf-8"?>
<p:tagLst xmlns:p="http://schemas.openxmlformats.org/presentationml/2006/main">
  <p:tag name="AS_UNIQUEID" val="598"/>
</p:tagLst>
</file>

<file path=ppt/tags/tag82.xml><?xml version="1.0" encoding="utf-8"?>
<p:tagLst xmlns:p="http://schemas.openxmlformats.org/presentationml/2006/main">
  <p:tag name="AS_UNIQUEID" val="593"/>
</p:tagLst>
</file>

<file path=ppt/tags/tag83.xml><?xml version="1.0" encoding="utf-8"?>
<p:tagLst xmlns:p="http://schemas.openxmlformats.org/presentationml/2006/main">
  <p:tag name="AS_UNIQUEID" val="594"/>
</p:tagLst>
</file>

<file path=ppt/tags/tag84.xml><?xml version="1.0" encoding="utf-8"?>
<p:tagLst xmlns:p="http://schemas.openxmlformats.org/presentationml/2006/main">
  <p:tag name="AS_UNIQUEID" val="616"/>
</p:tagLst>
</file>

<file path=ppt/tags/tag85.xml><?xml version="1.0" encoding="utf-8"?>
<p:tagLst xmlns:p="http://schemas.openxmlformats.org/presentationml/2006/main">
  <p:tag name="AS_UNIQUEID" val="613"/>
</p:tagLst>
</file>

<file path=ppt/tags/tag86.xml><?xml version="1.0" encoding="utf-8"?>
<p:tagLst xmlns:p="http://schemas.openxmlformats.org/presentationml/2006/main">
  <p:tag name="AS_UNIQUEID" val="614"/>
</p:tagLst>
</file>

<file path=ppt/tags/tag87.xml><?xml version="1.0" encoding="utf-8"?>
<p:tagLst xmlns:p="http://schemas.openxmlformats.org/presentationml/2006/main">
  <p:tag name="AS_UNIQUEID" val="621"/>
</p:tagLst>
</file>

<file path=ppt/tags/tag88.xml><?xml version="1.0" encoding="utf-8"?>
<p:tagLst xmlns:p="http://schemas.openxmlformats.org/presentationml/2006/main">
  <p:tag name="AS_UNIQUEID" val="618"/>
</p:tagLst>
</file>

<file path=ppt/tags/tag89.xml><?xml version="1.0" encoding="utf-8"?>
<p:tagLst xmlns:p="http://schemas.openxmlformats.org/presentationml/2006/main">
  <p:tag name="AS_UNIQUEID" val="619"/>
</p:tagLst>
</file>

<file path=ppt/tags/tag9.xml><?xml version="1.0" encoding="utf-8"?>
<p:tagLst xmlns:p="http://schemas.openxmlformats.org/presentationml/2006/main">
  <p:tag name="AS_UNIQUEID" val="1216"/>
</p:tagLst>
</file>

<file path=ppt/tags/tag90.xml><?xml version="1.0" encoding="utf-8"?>
<p:tagLst xmlns:p="http://schemas.openxmlformats.org/presentationml/2006/main">
  <p:tag name="AS_UNIQUEID" val="1284"/>
</p:tagLst>
</file>

<file path=ppt/tags/tag91.xml><?xml version="1.0" encoding="utf-8"?>
<p:tagLst xmlns:p="http://schemas.openxmlformats.org/presentationml/2006/main">
  <p:tag name="AS_UNIQUEID" val="1281"/>
</p:tagLst>
</file>

<file path=ppt/tags/tag92.xml><?xml version="1.0" encoding="utf-8"?>
<p:tagLst xmlns:p="http://schemas.openxmlformats.org/presentationml/2006/main">
  <p:tag name="AS_UNIQUEID" val="1282"/>
</p:tagLst>
</file>

<file path=ppt/tags/tag93.xml><?xml version="1.0" encoding="utf-8"?>
<p:tagLst xmlns:p="http://schemas.openxmlformats.org/presentationml/2006/main">
  <p:tag name="AS_UNIQUEID" val="1190"/>
</p:tagLst>
</file>

<file path=ppt/tags/tag94.xml><?xml version="1.0" encoding="utf-8"?>
<p:tagLst xmlns:p="http://schemas.openxmlformats.org/presentationml/2006/main">
  <p:tag name="AS_UNIQUEID" val="1191"/>
</p:tagLst>
</file>

<file path=ppt/tags/tag95.xml><?xml version="1.0" encoding="utf-8"?>
<p:tagLst xmlns:p="http://schemas.openxmlformats.org/presentationml/2006/main">
  <p:tag name="AS_NET" val="6.0.16"/>
  <p:tag name="AS_OS" val="Microsoft Windows NT 10.0.20348.0"/>
  <p:tag name="AS_RELEASE_DATE" val="2021.05.14"/>
  <p:tag name="AS_TITLE" val="Aspose.Slides for .NET Standard 2.0"/>
  <p:tag name="AS_VERSION" val="21.5"/>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override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0</TotalTime>
  <Words>17496</Words>
  <Application>WPS Presentation</Application>
  <PresentationFormat>On-screen Show (16:9)</PresentationFormat>
  <Paragraphs>405</Paragraphs>
  <Slides>43</Slides>
  <Notes>15</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43</vt:i4>
      </vt:variant>
    </vt:vector>
  </HeadingPairs>
  <TitlesOfParts>
    <vt:vector size="53" baseType="lpstr">
      <vt:lpstr>Arial</vt:lpstr>
      <vt:lpstr>SimSun</vt:lpstr>
      <vt:lpstr>Wingdings</vt:lpstr>
      <vt:lpstr>Arial</vt:lpstr>
      <vt:lpstr>Times New Roman</vt:lpstr>
      <vt:lpstr>Microsoft YaHei</vt:lpstr>
      <vt:lpstr>Arial Unicode MS</vt:lpstr>
      <vt:lpstr>Tw Cen MT</vt:lpstr>
      <vt:lpstr>Arial Black</vt:lpstr>
      <vt:lpstr>Default Design</vt:lpstr>
      <vt:lpstr>PowerPoint 演示文稿</vt:lpstr>
      <vt:lpstr>PowerPoint 演示文稿</vt:lpstr>
      <vt:lpstr>PowerPoint 演示文稿</vt:lpstr>
      <vt:lpstr>PowerPoint 演示文稿</vt:lpstr>
      <vt:lpstr>PowerPoint 演示文稿</vt:lpstr>
      <vt:lpstr>PowerPoint 演示文稿</vt:lpstr>
      <vt:lpstr>  USP :             Lakme brings expert products and services that are borne out of true understanding.       Lakme was the first major beauty brand in India with a legacy of over 60 years.          Has a footprint of over 1200 assisted saves outline with beauty advisors in the             country.           Has a strong market share across India.       Lakme started its new business in the beauty industry by setting up Lakme beauty       salons all over India.       Lakme brand boasts over 300 products, used in professional hair salons in over 70      countries around the world.                   </vt:lpstr>
      <vt:lpstr>Brand colour :    Baby pink, light cream colour and also red    logo:        </vt:lpstr>
      <vt:lpstr>PowerPoint 演示文稿</vt:lpstr>
      <vt:lpstr>PowerPoint 演示文稿</vt:lpstr>
      <vt:lpstr>PowerPoint 演示文稿</vt:lpstr>
      <vt:lpstr>Psychographic Information:</vt:lpstr>
      <vt:lpstr>PowerPoint 演示文稿</vt:lpstr>
      <vt:lpstr>   Rankings of keywords:</vt:lpstr>
      <vt:lpstr>We have created the screen recording of SEO Audit of Lakme and the link is provided below:</vt:lpstr>
      <vt:lpstr>PowerPoint 演示文稿</vt:lpstr>
      <vt:lpstr>PowerPoint 演示文稿</vt:lpstr>
      <vt:lpstr>PowerPoint 演示文稿</vt:lpstr>
      <vt:lpstr>								</vt:lpstr>
      <vt:lpstr>PowerPoint 演示文稿</vt:lpstr>
      <vt:lpstr>PowerPoint 演示文稿</vt:lpstr>
      <vt:lpstr>  4. Intense competition: The beauty and cosmetics industry is highly competitive, with numerous brands vying for the attention of consumers. Lakme faces stiff competition from both domestic and international beauty brands, making it crucial for them to continuously innovate and stay ahead of the game.       5. Market saturation: The market might be saturated with various beauty products and brands, making it challenging for Lakmé to create a unique identity and stand out from the competition.     6. Changing consumer preferences: Consumer preferences in the beauty industry can change rapidly, influenced by trends, social media, and influencers. Lakme needs to keep a pulse on these trends and adapt its marketing strategies accordingly.     7. Pricing strategy: Setting the right price point for products is essential. Lakme needs to strike a balance between affordability and maintaining a perception of high-quality products.</vt:lpstr>
      <vt:lpstr>PowerPoint 演示文稿</vt:lpstr>
      <vt:lpstr>    Format 2 :                 We have created a informative video about Lakme products. We have created the video on 21/07/2023. We are posting the video below:     </vt:lpstr>
      <vt:lpstr>    Format 3 :              We have created an informative meme on Lakme on 21/07/2023 </vt:lpstr>
      <vt:lpstr>PowerPoint 演示文稿</vt:lpstr>
      <vt:lpstr>PowerPoint 演示文稿</vt:lpstr>
      <vt:lpstr>Presenting Lakme's New Assortment: "Dynamic and Strong" </vt:lpstr>
      <vt:lpstr>Display your  Lips :</vt:lpstr>
      <vt:lpstr> </vt:lpstr>
      <vt:lpstr>Hypnotizing Eyes:</vt:lpstr>
      <vt:lpstr>PowerPoint 演示文稿</vt:lpstr>
      <vt:lpstr>Ad Regarding to driving the Website Traffic:               </vt:lpstr>
      <vt:lpstr>Ad to increase generate leads:               </vt:lpstr>
      <vt:lpstr>Advertising Goals:</vt:lpstr>
      <vt:lpstr>Target Audience:  Women: Lakme’s primary target audience is women of all ages. The brand offers a wide range of beauty and cosmetic products tailored to meet the needs and preferences of women.  Young adults and Professionals: Lakme targets young adults, including college students and working professionals, who are interested in cosmetics and beauty products to enhance their appearance for everyday use or special occasions.  Urban Dwellers: The brand has a strong presence in urban areas, where the majority of its target audience resides. Urban consumers often have greater exposure to beauty trends and are more likely to seek out cosmetic products.</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kumar varma palakonda</dc:creator>
  <cp:lastModifiedBy>AMAL PC3</cp:lastModifiedBy>
  <cp:revision>13</cp:revision>
  <cp:lastPrinted>2023-07-19T13:29:00Z</cp:lastPrinted>
  <dcterms:created xsi:type="dcterms:W3CDTF">2023-07-19T13:29:00Z</dcterms:created>
  <dcterms:modified xsi:type="dcterms:W3CDTF">2023-07-22T10:53:17Z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C1068D47A4474A7789135BD62C9BC5CE_13</vt:lpwstr>
  </property>
  <property fmtid="{D5CDD505-2E9C-101B-9397-08002B2CF9AE}" pid="3" name="KSOProductBuildVer">
    <vt:lpwstr>1033-12.2.0.13085</vt:lpwstr>
  </property>
</Properties>
</file>